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841" r:id="rId1"/>
  </p:sldMasterIdLst>
  <p:notesMasterIdLst>
    <p:notesMasterId r:id="rId29"/>
  </p:notesMasterIdLst>
  <p:sldIdLst>
    <p:sldId id="256" r:id="rId2"/>
    <p:sldId id="390" r:id="rId3"/>
    <p:sldId id="391" r:id="rId4"/>
    <p:sldId id="393" r:id="rId5"/>
    <p:sldId id="327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3" r:id="rId18"/>
    <p:sldId id="384" r:id="rId19"/>
    <p:sldId id="381" r:id="rId20"/>
    <p:sldId id="394" r:id="rId21"/>
    <p:sldId id="382" r:id="rId22"/>
    <p:sldId id="385" r:id="rId23"/>
    <p:sldId id="386" r:id="rId24"/>
    <p:sldId id="387" r:id="rId25"/>
    <p:sldId id="388" r:id="rId26"/>
    <p:sldId id="326" r:id="rId27"/>
    <p:sldId id="395" r:id="rId28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/>
        <a:ea typeface="돋움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/>
        <a:ea typeface="돋움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/>
        <a:ea typeface="돋움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/>
        <a:ea typeface="돋움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rgbClr val="292929"/>
        </a:solidFill>
        <a:latin typeface="돋움"/>
        <a:ea typeface="돋움"/>
        <a:cs typeface="+mn-cs"/>
      </a:defRPr>
    </a:lvl5pPr>
    <a:lvl6pPr marL="2286000" algn="l" defTabSz="914400" rtl="0" eaLnBrk="1" latinLnBrk="1" hangingPunct="1">
      <a:defRPr b="1" kern="1200">
        <a:solidFill>
          <a:srgbClr val="292929"/>
        </a:solidFill>
        <a:latin typeface="돋움"/>
        <a:ea typeface="돋움"/>
        <a:cs typeface="+mn-cs"/>
      </a:defRPr>
    </a:lvl6pPr>
    <a:lvl7pPr marL="2743200" algn="l" defTabSz="914400" rtl="0" eaLnBrk="1" latinLnBrk="1" hangingPunct="1">
      <a:defRPr b="1" kern="1200">
        <a:solidFill>
          <a:srgbClr val="292929"/>
        </a:solidFill>
        <a:latin typeface="돋움"/>
        <a:ea typeface="돋움"/>
        <a:cs typeface="+mn-cs"/>
      </a:defRPr>
    </a:lvl7pPr>
    <a:lvl8pPr marL="3200400" algn="l" defTabSz="914400" rtl="0" eaLnBrk="1" latinLnBrk="1" hangingPunct="1">
      <a:defRPr b="1" kern="1200">
        <a:solidFill>
          <a:srgbClr val="292929"/>
        </a:solidFill>
        <a:latin typeface="돋움"/>
        <a:ea typeface="돋움"/>
        <a:cs typeface="+mn-cs"/>
      </a:defRPr>
    </a:lvl8pPr>
    <a:lvl9pPr marL="3657600" algn="l" defTabSz="914400" rtl="0" eaLnBrk="1" latinLnBrk="1" hangingPunct="1">
      <a:defRPr b="1" kern="1200">
        <a:solidFill>
          <a:srgbClr val="292929"/>
        </a:solidFill>
        <a:latin typeface="돋움"/>
        <a:ea typeface="돋움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48" autoAdjust="0"/>
    <p:restoredTop sz="96488" autoAdjust="0"/>
  </p:normalViewPr>
  <p:slideViewPr>
    <p:cSldViewPr snapToObjects="1">
      <p:cViewPr varScale="1">
        <p:scale>
          <a:sx n="88" d="100"/>
          <a:sy n="88" d="100"/>
        </p:scale>
        <p:origin x="1757" y="6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2" d="100"/>
          <a:sy n="82" d="100"/>
        </p:scale>
        <p:origin x="-3132" y="-84"/>
      </p:cViewPr>
      <p:guideLst>
        <p:guide orient="horz" pos="3125"/>
        <p:guide pos="214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27273FC6-9D06-41FC-A9B7-E14DFDFB181E}" type="datetime1">
              <a:rPr lang="ko-KR" altLang="en-US"/>
              <a:pPr>
                <a:defRPr/>
              </a:pPr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B941698E-A9C8-486B-B60C-CBD688AD291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22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3506C93-0E38-42B9-BC7B-0705E078A49D}" type="slidenum">
              <a:rPr lang="ko-KR" altLang="en-US">
                <a:solidFill>
                  <a:srgbClr val="292929"/>
                </a:solidFill>
                <a:latin typeface="돋움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ko-KR" altLang="en-US">
              <a:solidFill>
                <a:srgbClr val="292929"/>
              </a:solidFill>
              <a:latin typeface="돋움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84BC4954-EC1C-4295-8541-FF33271CF089}" type="slidenum">
              <a:rPr lang="ko-KR" altLang="en-US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 b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49" name="바닥글 개체 틀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mtClean="0"/>
              <a:t>2021</a:t>
            </a:r>
            <a:r>
              <a:rPr lang="ko-KR" altLang="en-US" smtClean="0"/>
              <a:t>년 </a:t>
            </a:r>
            <a:r>
              <a:rPr lang="en-US" altLang="ko-KR" smtClean="0"/>
              <a:t>3</a:t>
            </a:r>
            <a:r>
              <a:rPr lang="ko-KR" altLang="en-US" smtClean="0"/>
              <a:t>월 </a:t>
            </a:r>
            <a:r>
              <a:rPr lang="en-US" altLang="ko-KR" smtClean="0"/>
              <a:t>1</a:t>
            </a:r>
            <a:r>
              <a:rPr lang="ko-KR" altLang="en-US" smtClean="0"/>
              <a:t>일 월요일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DCF6F9AD-1980-4173-A2A5-980416ACEFA8}" type="slidenum">
              <a:rPr lang="ko-KR" altLang="en-US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b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97" name="바닥글 개체 틀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mtClean="0"/>
              <a:t>2021</a:t>
            </a:r>
            <a:r>
              <a:rPr lang="ko-KR" altLang="en-US" smtClean="0"/>
              <a:t>년 </a:t>
            </a:r>
            <a:r>
              <a:rPr lang="en-US" altLang="ko-KR" smtClean="0"/>
              <a:t>3</a:t>
            </a:r>
            <a:r>
              <a:rPr lang="ko-KR" altLang="en-US" smtClean="0"/>
              <a:t>월 </a:t>
            </a:r>
            <a:r>
              <a:rPr lang="en-US" altLang="ko-KR" smtClean="0"/>
              <a:t>1</a:t>
            </a:r>
            <a:r>
              <a:rPr lang="ko-KR" altLang="en-US" smtClean="0"/>
              <a:t>일 월요일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02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2664F0DB-409E-4B24-A095-87A79A1CF37C}" type="slidenum">
              <a:rPr lang="ko-KR" altLang="en-US" b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b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45" name="바닥글 개체 틀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mtClean="0"/>
              <a:t>2021</a:t>
            </a:r>
            <a:r>
              <a:rPr lang="ko-KR" altLang="en-US" smtClean="0"/>
              <a:t>년 </a:t>
            </a:r>
            <a:r>
              <a:rPr lang="en-US" altLang="ko-KR" smtClean="0"/>
              <a:t>3</a:t>
            </a:r>
            <a:r>
              <a:rPr lang="ko-KR" altLang="en-US" smtClean="0"/>
              <a:t>월 </a:t>
            </a:r>
            <a:r>
              <a:rPr lang="en-US" altLang="ko-KR" smtClean="0"/>
              <a:t>1</a:t>
            </a:r>
            <a:r>
              <a:rPr lang="ko-KR" altLang="en-US" smtClean="0"/>
              <a:t>일 월요일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AutoShape 11"/>
          <p:cNvSpPr>
            <a:spLocks noChangeArrowheads="1"/>
          </p:cNvSpPr>
          <p:nvPr userDrawn="1"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1576388" y="5181600"/>
            <a:ext cx="6934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Operating </a:t>
            </a:r>
            <a:r>
              <a:rPr lang="en-US" altLang="ko-KR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Systems</a:t>
            </a:r>
            <a:endParaRPr lang="ko-KR" altLang="en-US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525" y="4267201"/>
            <a:ext cx="9153525" cy="838200"/>
          </a:xfrm>
        </p:spPr>
        <p:txBody>
          <a:bodyPr/>
          <a:lstStyle>
            <a:lvl1pPr marL="717550" indent="0" algn="ctr">
              <a:defRPr sz="3600" b="0" baseline="0">
                <a:solidFill>
                  <a:srgbClr val="45210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013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04800" y="188260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0600" cy="5562600"/>
          </a:xfrm>
        </p:spPr>
        <p:txBody>
          <a:bodyPr/>
          <a:lstStyle>
            <a:lvl1pPr>
              <a:buFont typeface="Wingdings" pitchFamily="2" charset="2"/>
              <a:buChar char="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4186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2pPr>
              <a:lnSpc>
                <a:spcPct val="100000"/>
              </a:lnSpc>
              <a:defRPr sz="1700"/>
            </a:lvl2pPr>
            <a:lvl3pPr>
              <a:lnSpc>
                <a:spcPct val="100000"/>
              </a:lnSpc>
              <a:defRPr sz="1500"/>
            </a:lvl3pPr>
            <a:lvl4pPr marL="809625" indent="-180975">
              <a:lnSpc>
                <a:spcPct val="100000"/>
              </a:lnSpc>
              <a:buFont typeface="Wingdings" pitchFamily="2" charset="2"/>
              <a:buChar char="ü"/>
              <a:defRPr sz="1500" b="0">
                <a:solidFill>
                  <a:schemeClr val="accent1">
                    <a:lumMod val="75000"/>
                  </a:schemeClr>
                </a:solidFill>
              </a:defRPr>
            </a:lvl4pPr>
            <a:lvl5pPr marL="990600" indent="-180975">
              <a:lnSpc>
                <a:spcPct val="100000"/>
              </a:lnSpc>
              <a:defRPr sz="13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</a:t>
            </a:r>
          </a:p>
        </p:txBody>
      </p:sp>
    </p:spTree>
    <p:extLst>
      <p:ext uri="{BB962C8B-B14F-4D97-AF65-F5344CB8AC3E}">
        <p14:creationId xmlns:p14="http://schemas.microsoft.com/office/powerpoint/2010/main" val="419189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0"/>
            <a:endParaRPr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eaLnBrk="1" latinLnBrk="1" hangingPunct="1">
              <a:defRPr/>
            </a:pPr>
            <a:r>
              <a:rPr lang="en-US" altLang="ko-KR" sz="5400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1576388" y="5181600"/>
            <a:ext cx="6934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Operating </a:t>
            </a:r>
            <a:r>
              <a:rPr lang="en-US" altLang="ko-KR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Systems</a:t>
            </a:r>
            <a:endParaRPr lang="ko-KR" altLang="en-US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98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8466833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latinLnBrk="1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gray">
          <a:xfrm>
            <a:off x="-9525" y="0"/>
            <a:ext cx="9161463" cy="612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defRPr/>
            </a:pPr>
            <a:endParaRPr lang="ko-KR" altLang="en-US">
              <a:solidFill>
                <a:srgbClr val="1D494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9" name="AutoShape 9"/>
          <p:cNvSpPr>
            <a:spLocks noChangeArrowheads="1"/>
          </p:cNvSpPr>
          <p:nvPr userDrawn="1"/>
        </p:nvSpPr>
        <p:spPr bwMode="ltGray">
          <a:xfrm>
            <a:off x="228600" y="153988"/>
            <a:ext cx="8686800" cy="644525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8153400" y="6592888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1">
              <a:defRPr/>
            </a:pPr>
            <a:fld id="{6E017702-9DC3-49E9-BF1A-7FFFD887912F}" type="slidenum">
              <a:rPr lang="ko-KR" altLang="en-US" sz="1100" smtClean="0">
                <a:solidFill>
                  <a:srgbClr val="98480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 latinLnBrk="1">
                <a:defRPr/>
              </a:pPr>
              <a:t>‹#›</a:t>
            </a:fld>
            <a:r>
              <a:rPr lang="en-US" altLang="ko-KR" sz="1100" smtClean="0">
                <a:solidFill>
                  <a:srgbClr val="98480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/23</a:t>
            </a:r>
          </a:p>
        </p:txBody>
      </p:sp>
      <p:sp>
        <p:nvSpPr>
          <p:cNvPr id="1031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14400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  <a:endParaRPr lang="en-US" altLang="ko-KR" smtClean="0"/>
          </a:p>
          <a:p>
            <a:pPr lvl="1"/>
            <a:r>
              <a:rPr lang="en-US" altLang="ko-KR" smtClean="0"/>
              <a:t>2</a:t>
            </a:r>
            <a:r>
              <a:rPr lang="ko-KR" altLang="en-US" smtClean="0"/>
              <a:t>단계</a:t>
            </a:r>
            <a:endParaRPr lang="en-US" altLang="ko-KR" smtClean="0"/>
          </a:p>
          <a:p>
            <a:pPr lvl="2"/>
            <a:r>
              <a:rPr lang="ko-KR" altLang="en-US" smtClean="0"/>
              <a:t>셋째 수준</a:t>
            </a:r>
          </a:p>
          <a:p>
            <a:pPr lvl="2"/>
            <a:endParaRPr lang="en-US" altLang="ko-KR" smtClean="0"/>
          </a:p>
        </p:txBody>
      </p:sp>
      <p:sp>
        <p:nvSpPr>
          <p:cNvPr id="1032" name="제목 개체 틀 23"/>
          <p:cNvSpPr>
            <a:spLocks noGrp="1"/>
          </p:cNvSpPr>
          <p:nvPr>
            <p:ph type="title"/>
          </p:nvPr>
        </p:nvSpPr>
        <p:spPr bwMode="auto">
          <a:xfrm>
            <a:off x="304800" y="169863"/>
            <a:ext cx="8459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5" r:id="rId2"/>
    <p:sldLayoutId id="2147483856" r:id="rId3"/>
    <p:sldLayoutId id="2147483859" r:id="rId4"/>
    <p:sldLayoutId id="2147483857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66700" indent="-266700" algn="l" rtl="0" eaLnBrk="0" fontAlgn="base" latinLnBrk="1" hangingPunct="0">
        <a:spcBef>
          <a:spcPct val="20000"/>
        </a:spcBef>
        <a:spcAft>
          <a:spcPts val="600"/>
        </a:spcAft>
        <a:buClr>
          <a:srgbClr val="888128"/>
        </a:buClr>
        <a:buSzPct val="95000"/>
        <a:buFont typeface="Wingdings" panose="05000000000000000000" pitchFamily="2" charset="2"/>
        <a:buChar char="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444500" indent="-174625" algn="l" rtl="0" eaLnBrk="0" fontAlgn="base" latinLnBrk="1" hangingPunct="0">
        <a:spcBef>
          <a:spcPct val="20000"/>
        </a:spcBef>
        <a:spcAft>
          <a:spcPct val="0"/>
        </a:spcAft>
        <a:buClr>
          <a:srgbClr val="996600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627063" indent="-182563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im01okja@naver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525" y="4267200"/>
            <a:ext cx="9153525" cy="838200"/>
          </a:xfrm>
        </p:spPr>
        <p:txBody>
          <a:bodyPr/>
          <a:lstStyle/>
          <a:p>
            <a:r>
              <a:rPr lang="en-US" altLang="ko-KR" sz="2800" dirty="0" smtClean="0"/>
              <a:t>Ch01_Introduction</a:t>
            </a:r>
            <a:endParaRPr lang="ko-KR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265" y="4014065"/>
            <a:ext cx="2038271" cy="1520067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05_The 1970s</a:t>
            </a:r>
            <a:endParaRPr lang="ko-KR" altLang="en-US" dirty="0" smtClean="0"/>
          </a:p>
        </p:txBody>
      </p:sp>
      <p:sp>
        <p:nvSpPr>
          <p:cNvPr id="10243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OS is multimode multiprogramming system</a:t>
            </a:r>
          </a:p>
          <a:p>
            <a:pPr lvl="1">
              <a:defRPr/>
            </a:pPr>
            <a:r>
              <a:rPr lang="en-US" altLang="ko-KR" sz="1600" dirty="0" smtClean="0"/>
              <a:t>Support batch processing, timesharing, real-time application</a:t>
            </a:r>
          </a:p>
          <a:p>
            <a:pPr>
              <a:defRPr/>
            </a:pPr>
            <a:r>
              <a:rPr lang="en-US" altLang="ko-KR" sz="1900" dirty="0" smtClean="0"/>
              <a:t>Revolution of Personal Computing (the late 1970s, Apple II)</a:t>
            </a:r>
          </a:p>
          <a:p>
            <a:pPr>
              <a:defRPr/>
            </a:pPr>
            <a:r>
              <a:rPr lang="en-US" altLang="ko-KR" sz="1800" dirty="0" smtClean="0"/>
              <a:t>TCP/IP Communication Standard (DoD)</a:t>
            </a:r>
          </a:p>
          <a:p>
            <a:pPr>
              <a:defRPr/>
            </a:pPr>
            <a:r>
              <a:rPr lang="en-US" altLang="ko-KR" sz="1800" dirty="0" smtClean="0"/>
              <a:t>LAN – Ethernet (Xerox, Palo Alto Research Center)</a:t>
            </a:r>
          </a:p>
          <a:p>
            <a:pPr>
              <a:defRPr/>
            </a:pPr>
            <a:r>
              <a:rPr lang="en-US" altLang="ko-KR" sz="1800" dirty="0" smtClean="0"/>
              <a:t>Introduced Security Problem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Attention of Data Encryption/Decryption Technology</a:t>
            </a:r>
          </a:p>
          <a:p>
            <a:pPr lvl="4">
              <a:defRPr/>
            </a:pPr>
            <a:endParaRPr lang="en-US" altLang="ko-KR" sz="1200" dirty="0" smtClean="0"/>
          </a:p>
          <a:p>
            <a:pPr>
              <a:defRPr/>
            </a:pPr>
            <a:r>
              <a:rPr lang="en-US" altLang="ko-KR" sz="1800" dirty="0" smtClean="0"/>
              <a:t>O/S includes networking and security features</a:t>
            </a:r>
          </a:p>
          <a:p>
            <a:pPr>
              <a:defRPr/>
            </a:pPr>
            <a:r>
              <a:rPr lang="en-US" altLang="ko-KR" sz="1800" dirty="0" smtClean="0"/>
              <a:t>O/S improves in performance to meet commercial demand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60" y="2618910"/>
            <a:ext cx="2650546" cy="13561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3" y="5102353"/>
            <a:ext cx="1633866" cy="8635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278" y="5136125"/>
            <a:ext cx="2117395" cy="1357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703" y="5228244"/>
            <a:ext cx="1736204" cy="11843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965" y="5174092"/>
            <a:ext cx="1989563" cy="132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06_The 1980</a:t>
            </a:r>
            <a:r>
              <a:rPr lang="en-US" altLang="ko-KR" dirty="0"/>
              <a:t>s</a:t>
            </a:r>
            <a:endParaRPr lang="ko-KR" altLang="en-US" dirty="0" smtClean="0"/>
          </a:p>
        </p:txBody>
      </p:sp>
      <p:sp>
        <p:nvSpPr>
          <p:cNvPr id="11267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Decade of the personal computer and the workstation</a:t>
            </a:r>
          </a:p>
          <a:p>
            <a:pPr lvl="1">
              <a:defRPr/>
            </a:pPr>
            <a:r>
              <a:rPr lang="en-US" altLang="ko-KR" sz="1600" dirty="0" smtClean="0"/>
              <a:t>Evolved microprocessor technology to the level of 1970s mainframe</a:t>
            </a:r>
          </a:p>
          <a:p>
            <a:pPr lvl="1">
              <a:defRPr/>
            </a:pPr>
            <a:r>
              <a:rPr lang="en-US" altLang="ko-KR" sz="1600" dirty="0" smtClean="0"/>
              <a:t>IBM PC(1981), Apple Macintosh(1984)</a:t>
            </a:r>
            <a:endParaRPr lang="en-US" altLang="ko-KR" sz="1400" dirty="0" smtClean="0"/>
          </a:p>
          <a:p>
            <a:pPr lvl="1">
              <a:defRPr/>
            </a:pPr>
            <a:r>
              <a:rPr lang="en-US" altLang="ko-KR" sz="1600" dirty="0" smtClean="0"/>
              <a:t>New Application Software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Spreadsheet, Word Processor, Database, Graphic Package </a:t>
            </a:r>
          </a:p>
          <a:p>
            <a:pPr lvl="1">
              <a:defRPr/>
            </a:pPr>
            <a:r>
              <a:rPr lang="en-US" altLang="ko-KR" sz="1600" dirty="0" smtClean="0"/>
              <a:t>Introduced GUI(graphical user interface)</a:t>
            </a:r>
          </a:p>
          <a:p>
            <a:pPr lvl="2">
              <a:defRPr/>
            </a:pPr>
            <a:r>
              <a:rPr lang="en-US" altLang="ko-KR" sz="1400" dirty="0" smtClean="0"/>
              <a:t>Easy to learn and use</a:t>
            </a:r>
          </a:p>
          <a:p>
            <a:pPr lvl="2">
              <a:defRPr/>
            </a:pPr>
            <a:r>
              <a:rPr lang="en-US" altLang="ko-KR" sz="1400" dirty="0" smtClean="0"/>
              <a:t>Window, Icon, Menu, Mouse</a:t>
            </a:r>
          </a:p>
          <a:p>
            <a:pPr lvl="1">
              <a:defRPr/>
            </a:pPr>
            <a:endParaRPr lang="en-US" altLang="ko-KR" sz="1600" dirty="0" smtClean="0"/>
          </a:p>
          <a:p>
            <a:pPr>
              <a:defRPr/>
            </a:pPr>
            <a:r>
              <a:rPr lang="en-US" altLang="ko-KR" sz="1800" dirty="0" smtClean="0"/>
              <a:t>Developing Computer Network</a:t>
            </a:r>
          </a:p>
          <a:p>
            <a:pPr lvl="1">
              <a:defRPr/>
            </a:pPr>
            <a:r>
              <a:rPr lang="en-US" altLang="ko-KR" sz="1600" dirty="0" smtClean="0"/>
              <a:t>Transferring information between computers became more economical and practical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Electronic Mail, File Transfer, Remote Database Access</a:t>
            </a:r>
          </a:p>
          <a:p>
            <a:pPr lvl="1">
              <a:defRPr/>
            </a:pPr>
            <a:r>
              <a:rPr lang="en-US" altLang="ko-KR" sz="1600" dirty="0" smtClean="0"/>
              <a:t>Widespread client/server computing model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Provide distributed computing environment</a:t>
            </a:r>
          </a:p>
          <a:p>
            <a:pPr lvl="3"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1800" dirty="0" smtClean="0"/>
              <a:t>Evolved software engineering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843" y="1718810"/>
            <a:ext cx="1218666" cy="875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170" y="2708920"/>
            <a:ext cx="1284380" cy="10351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090" y="5189779"/>
            <a:ext cx="2274776" cy="1303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07_History of the Internet and WWW</a:t>
            </a:r>
            <a:endParaRPr lang="ko-KR" altLang="en-US" dirty="0" smtClean="0"/>
          </a:p>
        </p:txBody>
      </p:sp>
      <p:sp>
        <p:nvSpPr>
          <p:cNvPr id="1229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ARPA(Advanced Research Project Agency)</a:t>
            </a:r>
          </a:p>
          <a:p>
            <a:pPr lvl="1">
              <a:defRPr/>
            </a:pPr>
            <a:r>
              <a:rPr lang="en-US" altLang="ko-KR" sz="1600" dirty="0" smtClean="0"/>
              <a:t>ARPAnet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600" dirty="0" smtClean="0"/>
              <a:t> Internet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The grandparent of today</a:t>
            </a:r>
            <a:r>
              <a:rPr lang="en-US" altLang="ko-KR" sz="1400" dirty="0" smtClean="0">
                <a:latin typeface="+mn-ea"/>
                <a:ea typeface="+mn-ea"/>
              </a:rPr>
              <a:t>’</a:t>
            </a:r>
            <a:r>
              <a:rPr lang="en-US" altLang="ko-KR" sz="1400" dirty="0" smtClean="0"/>
              <a:t>s Internet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Quick and </a:t>
            </a:r>
            <a:r>
              <a:rPr lang="en-US" altLang="ko-KR" sz="1400" dirty="0"/>
              <a:t>e</a:t>
            </a:r>
            <a:r>
              <a:rPr lang="en-US" altLang="ko-KR" sz="1400" dirty="0" smtClean="0"/>
              <a:t>asy communication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Operate without centralized control</a:t>
            </a:r>
          </a:p>
          <a:p>
            <a:pPr lvl="3">
              <a:defRPr/>
            </a:pPr>
            <a:r>
              <a:rPr lang="en-US" altLang="ko-KR" sz="1400" dirty="0" smtClean="0"/>
              <a:t>Route data packets from senders to receivers over alternative paths even if a portion of network fails</a:t>
            </a:r>
          </a:p>
          <a:p>
            <a:pPr lvl="3">
              <a:defRPr/>
            </a:pPr>
            <a:endParaRPr lang="en-US" altLang="ko-KR" sz="1400" dirty="0" smtClean="0"/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TCP/IP Protocol</a:t>
            </a:r>
          </a:p>
          <a:p>
            <a:pPr lvl="3">
              <a:defRPr/>
            </a:pPr>
            <a:r>
              <a:rPr lang="en-US" altLang="ko-KR" sz="1400" dirty="0" smtClean="0"/>
              <a:t>Communication Protocols over the ARPAnet</a:t>
            </a:r>
          </a:p>
          <a:p>
            <a:pPr lvl="3">
              <a:defRPr/>
            </a:pPr>
            <a:r>
              <a:rPr lang="en-US" altLang="ko-KR" sz="1400" dirty="0" smtClean="0"/>
              <a:t>Error-proof message(data) delivery</a:t>
            </a:r>
          </a:p>
          <a:p>
            <a:pPr lvl="3">
              <a:defRPr/>
            </a:pPr>
            <a:endParaRPr lang="en-US" altLang="ko-KR" sz="1400" dirty="0" smtClean="0"/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Open to Commercial Purpose</a:t>
            </a:r>
          </a:p>
          <a:p>
            <a:pPr lvl="3">
              <a:defRPr/>
            </a:pPr>
            <a:r>
              <a:rPr lang="en-US" altLang="ko-KR" sz="1400" dirty="0" smtClean="0"/>
              <a:t>Concerned the saturation but the opposite</a:t>
            </a:r>
          </a:p>
          <a:p>
            <a:pPr lvl="3">
              <a:defRPr/>
            </a:pPr>
            <a:r>
              <a:rPr lang="en-US" altLang="ko-KR" sz="1400" dirty="0" smtClean="0"/>
              <a:t>Increased Bandwidth</a:t>
            </a:r>
          </a:p>
          <a:p>
            <a:pPr lvl="3">
              <a:defRPr/>
            </a:pPr>
            <a:r>
              <a:rPr lang="en-US" altLang="ko-KR" sz="1400" dirty="0" smtClean="0"/>
              <a:t>Decreased H/W and Communication Cost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1800" dirty="0" smtClean="0"/>
              <a:t>World Wide Web(WWW)</a:t>
            </a:r>
          </a:p>
          <a:p>
            <a:pPr lvl="1">
              <a:defRPr/>
            </a:pPr>
            <a:r>
              <a:rPr lang="en-US" altLang="ko-KR" sz="1600" dirty="0" smtClean="0"/>
              <a:t>In 1989, Tim Berners-Lee of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CERN developed a technology for sharing information via hyperlinked text documents (HTML, HTTP)</a:t>
            </a:r>
          </a:p>
          <a:p>
            <a:pPr lvl="1">
              <a:defRPr/>
            </a:pPr>
            <a:r>
              <a:rPr lang="en-US" altLang="ko-KR" sz="1600" dirty="0"/>
              <a:t>User can view multimedia-based documents on almost any </a:t>
            </a:r>
            <a:r>
              <a:rPr lang="en-US" altLang="ko-KR" sz="1600" dirty="0" smtClean="0"/>
              <a:t>subject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550" y="2933945"/>
            <a:ext cx="3510390" cy="23088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288" y="998730"/>
            <a:ext cx="1967634" cy="12601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1890" y="5651957"/>
            <a:ext cx="2070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dirty="0" smtClean="0">
                <a:solidFill>
                  <a:srgbClr val="0000FF"/>
                </a:solidFill>
              </a:rPr>
              <a:t>European </a:t>
            </a:r>
            <a:r>
              <a:rPr lang="en-US" altLang="ko-KR" sz="800" b="0" dirty="0">
                <a:solidFill>
                  <a:srgbClr val="0000FF"/>
                </a:solidFill>
              </a:rPr>
              <a:t>Center </a:t>
            </a:r>
            <a:r>
              <a:rPr lang="en-US" altLang="ko-KR" sz="800" b="0" dirty="0" smtClean="0">
                <a:solidFill>
                  <a:srgbClr val="0000FF"/>
                </a:solidFill>
              </a:rPr>
              <a:t>for Nuclear Research</a:t>
            </a:r>
            <a:endParaRPr lang="ko-KR" altLang="en-US" sz="8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5528847"/>
            <a:ext cx="153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dirty="0" err="1">
                <a:solidFill>
                  <a:srgbClr val="0000FF"/>
                </a:solidFill>
              </a:rPr>
              <a:t>HyperText</a:t>
            </a:r>
            <a:r>
              <a:rPr lang="en-US" altLang="ko-KR" sz="800" b="0" dirty="0">
                <a:solidFill>
                  <a:srgbClr val="0000FF"/>
                </a:solidFill>
              </a:rPr>
              <a:t> Markup </a:t>
            </a:r>
            <a:r>
              <a:rPr lang="en-US" altLang="ko-KR" sz="800" b="0" dirty="0" smtClean="0">
                <a:solidFill>
                  <a:srgbClr val="0000FF"/>
                </a:solidFill>
              </a:rPr>
              <a:t>Language</a:t>
            </a:r>
          </a:p>
          <a:p>
            <a:r>
              <a:rPr lang="en-US" altLang="ko-KR" sz="800" b="0" dirty="0" err="1" smtClean="0">
                <a:solidFill>
                  <a:srgbClr val="0000FF"/>
                </a:solidFill>
              </a:rPr>
              <a:t>HyperText</a:t>
            </a:r>
            <a:r>
              <a:rPr lang="en-US" altLang="ko-KR" sz="800" b="0" dirty="0" smtClean="0">
                <a:solidFill>
                  <a:srgbClr val="0000FF"/>
                </a:solidFill>
              </a:rPr>
              <a:t> </a:t>
            </a:r>
            <a:r>
              <a:rPr lang="en-US" altLang="ko-KR" sz="800" b="0" dirty="0">
                <a:solidFill>
                  <a:srgbClr val="0000FF"/>
                </a:solidFill>
              </a:rPr>
              <a:t>Transfer Protocol</a:t>
            </a:r>
            <a:endParaRPr lang="ko-KR" altLang="en-US" sz="800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08_The 1990</a:t>
            </a:r>
            <a:r>
              <a:rPr lang="en-US" altLang="ko-KR" dirty="0"/>
              <a:t>s</a:t>
            </a:r>
            <a:endParaRPr lang="ko-KR" altLang="en-US" dirty="0" smtClean="0"/>
          </a:p>
        </p:txBody>
      </p:sp>
      <p:sp>
        <p:nvSpPr>
          <p:cNvPr id="1331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The 1990s </a:t>
            </a:r>
            <a:r>
              <a:rPr lang="en-US" altLang="ko-KR" dirty="0"/>
              <a:t>D</a:t>
            </a:r>
            <a:r>
              <a:rPr lang="en-US" altLang="ko-KR" dirty="0" smtClean="0"/>
              <a:t>istinct</a:t>
            </a:r>
            <a:r>
              <a:rPr lang="en-US" altLang="ko-KR" dirty="0"/>
              <a:t> </a:t>
            </a:r>
            <a:r>
              <a:rPr lang="en-US" altLang="ko-KR" dirty="0" smtClean="0"/>
              <a:t>Characteristic</a:t>
            </a:r>
          </a:p>
          <a:p>
            <a:pPr lvl="1">
              <a:defRPr/>
            </a:pPr>
            <a:r>
              <a:rPr lang="en-US" altLang="ko-KR" sz="1600" dirty="0" smtClean="0"/>
              <a:t>Exponential improvement of H/W performance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Dramatically increase of processing power(MIPS~TIPS) and storage(</a:t>
            </a:r>
            <a:r>
              <a:rPr lang="en-US" altLang="ko-KR" sz="1400" dirty="0" err="1" smtClean="0"/>
              <a:t>Gbytes</a:t>
            </a:r>
            <a:r>
              <a:rPr lang="en-US" altLang="ko-KR" sz="1400" dirty="0" smtClean="0"/>
              <a:t>)</a:t>
            </a:r>
          </a:p>
          <a:p>
            <a:pPr lvl="3">
              <a:lnSpc>
                <a:spcPct val="50000"/>
              </a:lnSpc>
              <a:defRPr/>
            </a:pPr>
            <a:endParaRPr lang="en-US" altLang="ko-KR" sz="1400" dirty="0" smtClean="0"/>
          </a:p>
          <a:p>
            <a:pPr lvl="1">
              <a:defRPr/>
            </a:pPr>
            <a:r>
              <a:rPr lang="en-US" altLang="ko-KR" sz="1600" dirty="0" smtClean="0"/>
              <a:t>WWW led to an explosion in the popularity of distributed computing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Distributed computing became commonplace among personal computers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Use distributed computing to scale resource use and increase efficiency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Relatively slow N/W speeds compared to the internal processing speeds of PC</a:t>
            </a:r>
            <a:r>
              <a:rPr lang="en-US" altLang="ko-KR" sz="1400" dirty="0"/>
              <a:t>s</a:t>
            </a:r>
            <a:endParaRPr lang="en-US" altLang="ko-KR" sz="1400" dirty="0" smtClean="0"/>
          </a:p>
          <a:p>
            <a:pPr lvl="3">
              <a:lnSpc>
                <a:spcPct val="50000"/>
              </a:lnSpc>
              <a:defRPr/>
            </a:pPr>
            <a:endParaRPr lang="en-US" altLang="ko-KR" sz="1400" dirty="0" smtClean="0"/>
          </a:p>
          <a:p>
            <a:pPr lvl="1">
              <a:defRPr/>
            </a:pPr>
            <a:r>
              <a:rPr lang="en-US" altLang="ko-KR" sz="1600" dirty="0" smtClean="0"/>
              <a:t>A growth of Microsoft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DOS OS(1981), Windows OS(the mid-1980s), Windows 3.0(1990) ~ Windows 98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Windows provides user-friendly interface borrowed from </a:t>
            </a:r>
            <a:r>
              <a:rPr lang="en-US" altLang="ko-KR" sz="1400" dirty="0" err="1" smtClean="0"/>
              <a:t>Machintosh</a:t>
            </a:r>
            <a:endParaRPr lang="en-US" altLang="ko-KR" sz="1400" dirty="0" smtClean="0"/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Dominated </a:t>
            </a:r>
            <a:r>
              <a:rPr lang="en-US" altLang="ko-KR" sz="1400" dirty="0"/>
              <a:t>d</a:t>
            </a:r>
            <a:r>
              <a:rPr lang="en-US" altLang="ko-KR" sz="1400" dirty="0" smtClean="0"/>
              <a:t>esktop OS market 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Announced Window NT for corporate OS market(1993)</a:t>
            </a:r>
          </a:p>
          <a:p>
            <a:pPr lvl="3">
              <a:lnSpc>
                <a:spcPct val="50000"/>
              </a:lnSpc>
              <a:defRPr/>
            </a:pPr>
            <a:endParaRPr lang="en-US" altLang="ko-KR" sz="1400" dirty="0" smtClean="0"/>
          </a:p>
          <a:p>
            <a:pPr lvl="1">
              <a:defRPr/>
            </a:pPr>
            <a:r>
              <a:rPr lang="en-US" altLang="ko-KR" sz="1600" dirty="0" smtClean="0"/>
              <a:t>Object Technology (Language – C++, Java, </a:t>
            </a:r>
            <a:r>
              <a:rPr lang="en-US" altLang="ko-KR" sz="1600" dirty="0" err="1" smtClean="0"/>
              <a:t>.Net</a:t>
            </a:r>
            <a:r>
              <a:rPr lang="en-US" altLang="ko-KR" sz="1600" dirty="0" smtClean="0"/>
              <a:t>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The OO Program makes programmer reuse component and reduce coding time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The object-oriented concept makes the OOOS easier to maintain and extend than previous OS</a:t>
            </a:r>
          </a:p>
          <a:p>
            <a:pPr lvl="3">
              <a:lnSpc>
                <a:spcPct val="50000"/>
              </a:lnSpc>
              <a:defRPr/>
            </a:pPr>
            <a:endParaRPr lang="en-US" altLang="ko-KR" sz="1400" dirty="0" smtClean="0"/>
          </a:p>
          <a:p>
            <a:pPr lvl="1">
              <a:defRPr/>
            </a:pPr>
            <a:r>
              <a:rPr lang="en-US" altLang="ko-KR" sz="1600" dirty="0" smtClean="0"/>
              <a:t>Open Source Movement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The movement toward open-source software</a:t>
            </a:r>
          </a:p>
          <a:p>
            <a:pPr lvl="3">
              <a:defRPr/>
            </a:pPr>
            <a:r>
              <a:rPr lang="en-US" altLang="ko-KR" sz="1400" dirty="0" smtClean="0"/>
              <a:t>Linux, Apache, FreeBSD and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etc.-free under GPL(General Public License)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98630"/>
            <a:ext cx="1891290" cy="1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09_2000s</a:t>
            </a:r>
            <a:r>
              <a:rPr lang="ko-KR" altLang="en-US" dirty="0" smtClean="0"/>
              <a:t> </a:t>
            </a:r>
            <a:r>
              <a:rPr lang="en-US" altLang="ko-KR" dirty="0" smtClean="0"/>
              <a:t>and Beyond</a:t>
            </a:r>
            <a:endParaRPr lang="ko-KR" altLang="en-US" dirty="0" smtClean="0"/>
          </a:p>
        </p:txBody>
      </p:sp>
      <p:sp>
        <p:nvSpPr>
          <p:cNvPr id="14339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600" dirty="0" smtClean="0"/>
              <a:t>Middleware</a:t>
            </a:r>
          </a:p>
          <a:p>
            <a:pPr lvl="1">
              <a:defRPr/>
            </a:pPr>
            <a:r>
              <a:rPr lang="en-US" altLang="ko-KR" sz="1400" dirty="0" smtClean="0"/>
              <a:t>A software that links two separate applications over a network</a:t>
            </a:r>
          </a:p>
          <a:p>
            <a:pPr lvl="2">
              <a:defRPr/>
            </a:pPr>
            <a:r>
              <a:rPr lang="en-US" altLang="ko-KR" sz="1200" dirty="0" smtClean="0"/>
              <a:t>Web Server, Network S/W, Messaging S/W and etc.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sz="1200" dirty="0" smtClean="0"/>
          </a:p>
          <a:p>
            <a:pPr>
              <a:defRPr/>
            </a:pPr>
            <a:r>
              <a:rPr lang="en-US" altLang="ko-KR" sz="1600" dirty="0" smtClean="0"/>
              <a:t>Web Service</a:t>
            </a:r>
          </a:p>
          <a:p>
            <a:pPr lvl="1">
              <a:defRPr/>
            </a:pPr>
            <a:r>
              <a:rPr lang="en-US" altLang="ko-KR" sz="1400" dirty="0" smtClean="0"/>
              <a:t>Enable any two applications to communicate and exchange data via the Internet </a:t>
            </a:r>
          </a:p>
          <a:p>
            <a:pPr lvl="1">
              <a:defRPr/>
            </a:pPr>
            <a:r>
              <a:rPr lang="en-US" altLang="ko-KR" sz="1400" dirty="0" smtClean="0"/>
              <a:t>Drive the shift toward distributed computing </a:t>
            </a:r>
          </a:p>
          <a:p>
            <a:pPr lvl="3">
              <a:defRPr/>
            </a:pPr>
            <a:endParaRPr lang="en-US" altLang="ko-KR" sz="1200" dirty="0" smtClean="0"/>
          </a:p>
          <a:p>
            <a:pPr>
              <a:defRPr/>
            </a:pPr>
            <a:r>
              <a:rPr lang="en-US" altLang="ko-KR" sz="1600" dirty="0" smtClean="0"/>
              <a:t>Multiprocessor and Network Architectures</a:t>
            </a:r>
          </a:p>
          <a:p>
            <a:pPr lvl="1">
              <a:defRPr/>
            </a:pPr>
            <a:r>
              <a:rPr lang="en-US" altLang="ko-KR" sz="1400" dirty="0" smtClean="0"/>
              <a:t>Creating numerous opportunities for research and development of new H/W and S/W design techniques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sz="1200" dirty="0" smtClean="0"/>
          </a:p>
          <a:p>
            <a:pPr>
              <a:defRPr/>
            </a:pPr>
            <a:r>
              <a:rPr lang="en-US" altLang="ko-KR" sz="1600" dirty="0"/>
              <a:t>M</a:t>
            </a:r>
            <a:r>
              <a:rPr lang="en-US" altLang="ko-KR" sz="1600" dirty="0" smtClean="0"/>
              <a:t>assive </a:t>
            </a:r>
            <a:r>
              <a:rPr lang="en-US" altLang="ko-KR" sz="1600" dirty="0"/>
              <a:t>P</a:t>
            </a:r>
            <a:r>
              <a:rPr lang="en-US" altLang="ko-KR" sz="1600" dirty="0" smtClean="0"/>
              <a:t>arallelism</a:t>
            </a:r>
          </a:p>
          <a:p>
            <a:pPr lvl="1">
              <a:defRPr/>
            </a:pPr>
            <a:r>
              <a:rPr lang="en-US" altLang="ko-KR" sz="1400" dirty="0" smtClean="0"/>
              <a:t>Many independent parts of computations can be performed in parallel using large number of processors</a:t>
            </a:r>
          </a:p>
          <a:p>
            <a:pPr lvl="1">
              <a:defRPr/>
            </a:pPr>
            <a:endParaRPr lang="en-US" altLang="ko-KR" sz="1200" dirty="0" smtClean="0"/>
          </a:p>
          <a:p>
            <a:pPr>
              <a:defRPr/>
            </a:pPr>
            <a:r>
              <a:rPr lang="en-US" altLang="ko-KR" sz="1600" dirty="0" smtClean="0"/>
              <a:t>OS are standardizing UI and API</a:t>
            </a:r>
          </a:p>
          <a:p>
            <a:pPr lvl="1">
              <a:defRPr/>
            </a:pPr>
            <a:r>
              <a:rPr lang="en-US" altLang="ko-KR" sz="1400" dirty="0" smtClean="0"/>
              <a:t>Makes easier to use and support a great number of programs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200" dirty="0" smtClean="0"/>
              <a:t>Windows XP merged the consumer and professional lines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200" dirty="0" smtClean="0"/>
              <a:t>Linux employs standard API such as POSIX(Portable OS Interface)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10_Application Bases</a:t>
            </a:r>
            <a:endParaRPr lang="ko-KR" altLang="en-US" dirty="0" smtClean="0"/>
          </a:p>
        </p:txBody>
      </p:sp>
      <p:sp>
        <p:nvSpPr>
          <p:cNvPr id="15363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IBM PC spawned a huge S/W industry</a:t>
            </a:r>
          </a:p>
          <a:p>
            <a:pPr lvl="1">
              <a:defRPr/>
            </a:pPr>
            <a:r>
              <a:rPr lang="en-US" altLang="ko-KR" sz="1600" dirty="0" smtClean="0"/>
              <a:t>ISVs(independent software vendors) were able to make and sell S/W packages for the IBM PC to run under the MS-DOS</a:t>
            </a:r>
          </a:p>
          <a:p>
            <a:pPr lvl="1"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1800" dirty="0" smtClean="0"/>
              <a:t>OS became Bases of Applications</a:t>
            </a:r>
          </a:p>
          <a:p>
            <a:pPr lvl="1">
              <a:defRPr/>
            </a:pPr>
            <a:r>
              <a:rPr lang="en-US" altLang="ko-KR" sz="1600" dirty="0" smtClean="0"/>
              <a:t>OS free application S/W developers from manipulating computer H/W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Provides API calls which a user program instructs the OS to do the work</a:t>
            </a:r>
          </a:p>
          <a:p>
            <a:pPr lvl="3">
              <a:defRPr/>
            </a:pPr>
            <a:endParaRPr lang="en-US" altLang="ko-KR" sz="1400" dirty="0" smtClean="0"/>
          </a:p>
          <a:p>
            <a:pPr lvl="1">
              <a:defRPr/>
            </a:pPr>
            <a:r>
              <a:rPr lang="en-US" altLang="ko-KR" sz="1600" dirty="0" smtClean="0"/>
              <a:t>Application developer simply calls a specific routine(system calls)</a:t>
            </a:r>
          </a:p>
          <a:p>
            <a:pPr lvl="1">
              <a:defRPr/>
            </a:pPr>
            <a:endParaRPr lang="en-US" altLang="ko-KR" sz="1600" dirty="0" smtClean="0"/>
          </a:p>
          <a:p>
            <a:pPr lvl="2">
              <a:buFont typeface="Arial" charset="0"/>
              <a:buChar char="•"/>
              <a:defRPr/>
            </a:pPr>
            <a:endParaRPr lang="en-US" altLang="ko-KR" sz="1400" dirty="0" smtClean="0"/>
          </a:p>
          <a:p>
            <a:pPr lvl="2">
              <a:buFont typeface="Arial" charset="0"/>
              <a:buChar char="•"/>
              <a:defRPr/>
            </a:pP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93" y="3879050"/>
            <a:ext cx="4500500" cy="2474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11_OS Environments (1/3)</a:t>
            </a:r>
            <a:endParaRPr lang="ko-KR" altLang="en-US" dirty="0" smtClean="0"/>
          </a:p>
        </p:txBody>
      </p:sp>
      <p:sp>
        <p:nvSpPr>
          <p:cNvPr id="24579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z="1600" dirty="0" smtClean="0"/>
              <a:t>General-purpose Computers</a:t>
            </a:r>
          </a:p>
          <a:p>
            <a:pPr lvl="1"/>
            <a:r>
              <a:rPr lang="en-US" altLang="ko-KR" sz="1400" dirty="0" smtClean="0"/>
              <a:t>Including high-capacity main memory and disk, high-speed processor, various peripheral devices and etc.</a:t>
            </a:r>
          </a:p>
          <a:p>
            <a:pPr lvl="1"/>
            <a:r>
              <a:rPr lang="en-US" altLang="ko-KR" sz="1400" dirty="0" smtClean="0"/>
              <a:t>Personal Computers and Workstations  </a:t>
            </a:r>
          </a:p>
          <a:p>
            <a:pPr lvl="1"/>
            <a:r>
              <a:rPr lang="en-US" altLang="ko-KR" sz="1400" dirty="0" smtClean="0"/>
              <a:t>High-end Web Server and Database Server containing high-performance HW </a:t>
            </a:r>
          </a:p>
          <a:p>
            <a:pPr lvl="1"/>
            <a:endParaRPr lang="en-US" altLang="ko-KR" sz="1400" dirty="0" smtClean="0"/>
          </a:p>
          <a:p>
            <a:r>
              <a:rPr lang="en-US" altLang="ko-KR" sz="1600" dirty="0" smtClean="0"/>
              <a:t>Embedded Systems</a:t>
            </a:r>
          </a:p>
          <a:p>
            <a:pPr lvl="1"/>
            <a:r>
              <a:rPr lang="en-US" altLang="ko-KR" sz="1400" dirty="0" smtClean="0"/>
              <a:t>Manage a small set of specialized resources that provide functionality to devices such as Home appliances, N/W equipment and Cell Phones</a:t>
            </a:r>
          </a:p>
          <a:p>
            <a:pPr lvl="1"/>
            <a:r>
              <a:rPr lang="en-US" altLang="ko-KR" sz="1400" dirty="0" smtClean="0"/>
              <a:t>Efficient resource management is the key</a:t>
            </a:r>
          </a:p>
          <a:p>
            <a:pPr lvl="1"/>
            <a:r>
              <a:rPr lang="en-US" altLang="ko-KR" sz="1400" dirty="0" smtClean="0"/>
              <a:t>Must provide services using a minimal amount of code</a:t>
            </a:r>
          </a:p>
          <a:p>
            <a:pPr lvl="1"/>
            <a:r>
              <a:rPr lang="en-US" altLang="ko-KR" sz="1400" dirty="0" smtClean="0"/>
              <a:t>Consider Power management</a:t>
            </a:r>
          </a:p>
          <a:p>
            <a:pPr lvl="1"/>
            <a:r>
              <a:rPr lang="en-US" altLang="ko-KR" sz="1400" dirty="0" smtClean="0"/>
              <a:t>Consider User-friendly interface</a:t>
            </a:r>
          </a:p>
          <a:p>
            <a:pPr lvl="1"/>
            <a:endParaRPr lang="en-US" altLang="ko-KR" sz="1400" dirty="0" smtClean="0"/>
          </a:p>
          <a:p>
            <a:r>
              <a:rPr lang="en-US" altLang="ko-KR" sz="1600" dirty="0" smtClean="0"/>
              <a:t>Real-time Systems</a:t>
            </a:r>
          </a:p>
          <a:p>
            <a:pPr lvl="1"/>
            <a:r>
              <a:rPr lang="en-US" altLang="ko-KR" sz="1400" dirty="0" smtClean="0"/>
              <a:t>Must perform a task within a particular(often short) time frame</a:t>
            </a:r>
          </a:p>
          <a:p>
            <a:pPr lvl="2"/>
            <a:r>
              <a:rPr lang="en-US" altLang="ko-KR" sz="1200" dirty="0" smtClean="0"/>
              <a:t>Soft Real-time system – high priority but the best effort</a:t>
            </a:r>
          </a:p>
          <a:p>
            <a:pPr lvl="2"/>
            <a:r>
              <a:rPr lang="en-US" altLang="ko-KR" sz="1200" dirty="0" smtClean="0"/>
              <a:t>Hard Real-time system – guarantee on time</a:t>
            </a:r>
          </a:p>
          <a:p>
            <a:pPr lvl="2"/>
            <a:r>
              <a:rPr lang="en-US" altLang="ko-KR" sz="1200" dirty="0" smtClean="0"/>
              <a:t>Mission-critical system – air traffic control</a:t>
            </a:r>
          </a:p>
          <a:p>
            <a:pPr lvl="2"/>
            <a:r>
              <a:rPr lang="en-US" altLang="ko-KR" sz="1200" dirty="0" smtClean="0"/>
              <a:t>Business-critical system – e-business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11_OS Environments </a:t>
            </a:r>
            <a:r>
              <a:rPr lang="en-US" altLang="ko-KR" dirty="0" smtClean="0"/>
              <a:t>(2/3</a:t>
            </a:r>
            <a:r>
              <a:rPr lang="en-US" altLang="ko-KR" dirty="0"/>
              <a:t>)</a:t>
            </a:r>
            <a:endParaRPr lang="ko-KR" altLang="en-US" dirty="0" smtClean="0"/>
          </a:p>
        </p:txBody>
      </p:sp>
      <p:sp>
        <p:nvSpPr>
          <p:cNvPr id="1741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Virtual Machine(VM)</a:t>
            </a:r>
          </a:p>
          <a:p>
            <a:pPr lvl="1">
              <a:defRPr/>
            </a:pPr>
            <a:r>
              <a:rPr lang="en-US" altLang="ko-KR" dirty="0" smtClean="0"/>
              <a:t>A S/W abstraction of a computer – execute as a user application on top of the native OS</a:t>
            </a:r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Virtual Machine OS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Manage the resources provided by the virtual machine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Application of Virtual Machine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Allow multiple instances of OS to execute concurrently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Emulation</a:t>
            </a:r>
          </a:p>
          <a:p>
            <a:pPr lvl="3">
              <a:defRPr/>
            </a:pPr>
            <a:r>
              <a:rPr lang="en-US" altLang="ko-KR" dirty="0" smtClean="0"/>
              <a:t>Mimics the functionality of HW or S/W not present in the system</a:t>
            </a:r>
          </a:p>
          <a:p>
            <a:pPr lvl="3"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Multiple users share H/W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Promote portability – the ability for S/W to run on multiple platforms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Java Virtual Machine(JVM)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JVM allows Java applications to execute on any JVM regardless of the platform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VMware – provides VMs, particularly for the Intel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11_OS Environments </a:t>
            </a:r>
            <a:r>
              <a:rPr lang="en-US" altLang="ko-KR" dirty="0" smtClean="0"/>
              <a:t>(3/3</a:t>
            </a:r>
            <a:r>
              <a:rPr lang="en-US" altLang="ko-KR" dirty="0"/>
              <a:t>)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Virtual Machine(VM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55" y="1583795"/>
            <a:ext cx="6189701" cy="4520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12_OS Components</a:t>
            </a:r>
            <a:endParaRPr lang="ko-KR" altLang="en-US" dirty="0" smtClean="0"/>
          </a:p>
        </p:txBody>
      </p:sp>
      <p:sp>
        <p:nvSpPr>
          <p:cNvPr id="2765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Core OS Components (Kernel)</a:t>
            </a:r>
          </a:p>
          <a:p>
            <a:pPr lvl="1"/>
            <a:r>
              <a:rPr lang="en-US" altLang="ko-KR" sz="1800" dirty="0" smtClean="0"/>
              <a:t>Process Scheduler</a:t>
            </a:r>
          </a:p>
          <a:p>
            <a:pPr lvl="2"/>
            <a:r>
              <a:rPr lang="en-US" altLang="ko-KR" sz="1600" dirty="0" smtClean="0"/>
              <a:t>When and for how long a process execute on a processor</a:t>
            </a:r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smtClean="0"/>
              <a:t>Memory Manager</a:t>
            </a:r>
          </a:p>
          <a:p>
            <a:pPr lvl="2"/>
            <a:r>
              <a:rPr lang="en-US" altLang="ko-KR" sz="1600" dirty="0" smtClean="0"/>
              <a:t>When </a:t>
            </a:r>
            <a:r>
              <a:rPr lang="en-US" altLang="ko-KR" sz="1600" dirty="0"/>
              <a:t>and how memory is </a:t>
            </a:r>
            <a:r>
              <a:rPr lang="en-US" altLang="ko-KR" sz="1600" dirty="0" smtClean="0"/>
              <a:t>allocated to </a:t>
            </a:r>
            <a:r>
              <a:rPr lang="en-US" altLang="ko-KR" sz="1600" dirty="0"/>
              <a:t>processes and what to do when main memory becomes </a:t>
            </a:r>
            <a:r>
              <a:rPr lang="en-US" altLang="ko-KR" sz="1600" dirty="0" smtClean="0"/>
              <a:t>full</a:t>
            </a:r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smtClean="0"/>
              <a:t>I/O Manager</a:t>
            </a:r>
          </a:p>
          <a:p>
            <a:pPr lvl="2"/>
            <a:r>
              <a:rPr lang="en-US" altLang="ko-KR" sz="1600" dirty="0" smtClean="0"/>
              <a:t>Services </a:t>
            </a:r>
            <a:r>
              <a:rPr lang="en-US" altLang="ko-KR" sz="1600" dirty="0"/>
              <a:t>input and output requests from and </a:t>
            </a:r>
            <a:r>
              <a:rPr lang="en-US" altLang="ko-KR" sz="1600" dirty="0" smtClean="0"/>
              <a:t>to hardware </a:t>
            </a:r>
            <a:r>
              <a:rPr lang="en-US" altLang="ko-KR" sz="1600" dirty="0"/>
              <a:t>devices, </a:t>
            </a:r>
            <a:r>
              <a:rPr lang="en-US" altLang="ko-KR" sz="1600" dirty="0" smtClean="0"/>
              <a:t>respectively</a:t>
            </a:r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smtClean="0"/>
              <a:t>Intercrosses Communication(IPC) Manager</a:t>
            </a:r>
          </a:p>
          <a:p>
            <a:pPr lvl="2"/>
            <a:r>
              <a:rPr lang="en-US" altLang="ko-KR" sz="1600" dirty="0"/>
              <a:t>A</a:t>
            </a:r>
            <a:r>
              <a:rPr lang="en-US" altLang="ko-KR" sz="1600" dirty="0" smtClean="0"/>
              <a:t>llows processes to communicate with one another</a:t>
            </a:r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smtClean="0"/>
              <a:t>File System Manager</a:t>
            </a:r>
          </a:p>
          <a:p>
            <a:pPr lvl="2"/>
            <a:r>
              <a:rPr lang="en-US" altLang="ko-KR" sz="1600" dirty="0"/>
              <a:t>O</a:t>
            </a:r>
            <a:r>
              <a:rPr lang="en-US" altLang="ko-KR" sz="1600" dirty="0" smtClean="0"/>
              <a:t>rganizes </a:t>
            </a:r>
            <a:r>
              <a:rPr lang="en-US" altLang="ko-KR" sz="1600" dirty="0"/>
              <a:t>named collections of data on </a:t>
            </a:r>
            <a:r>
              <a:rPr lang="en-US" altLang="ko-KR" sz="1600" dirty="0" smtClean="0"/>
              <a:t>storage devices </a:t>
            </a:r>
            <a:r>
              <a:rPr lang="en-US" altLang="ko-KR" sz="1600" dirty="0"/>
              <a:t>and provides an interface for accessing data on those devices</a:t>
            </a:r>
            <a:endParaRPr lang="en-US" altLang="ko-KR" sz="1600" dirty="0" smtClean="0"/>
          </a:p>
          <a:p>
            <a:pPr marL="444500" lvl="2" indent="0">
              <a:buNone/>
            </a:pPr>
            <a:endParaRPr lang="en-US" altLang="ko-K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23850" y="319088"/>
            <a:ext cx="5427663" cy="442912"/>
          </a:xfrm>
          <a:custGeom>
            <a:avLst/>
            <a:gdLst/>
            <a:ahLst/>
            <a:cxnLst/>
            <a:rect l="l" t="t" r="r" b="b"/>
            <a:pathLst>
              <a:path w="5427489" h="443019">
                <a:moveTo>
                  <a:pt x="0" y="0"/>
                </a:moveTo>
                <a:lnTo>
                  <a:pt x="5427489" y="0"/>
                </a:lnTo>
                <a:lnTo>
                  <a:pt x="4977540" y="443019"/>
                </a:lnTo>
                <a:lnTo>
                  <a:pt x="0" y="443019"/>
                </a:lnTo>
                <a:close/>
              </a:path>
            </a:pathLst>
          </a:custGeom>
          <a:solidFill>
            <a:srgbClr val="EC8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00" b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539" y="335322"/>
            <a:ext cx="2087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Class Operation</a:t>
            </a:r>
            <a:endParaRPr lang="ko-KR" altLang="en-US" sz="2000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457201" y="833439"/>
            <a:ext cx="8686801" cy="5708331"/>
            <a:chOff x="624654" y="2181462"/>
            <a:chExt cx="1963520" cy="540053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6" name="직사각형 65"/>
            <p:cNvSpPr/>
            <p:nvPr/>
          </p:nvSpPr>
          <p:spPr>
            <a:xfrm>
              <a:off x="624654" y="2181462"/>
              <a:ext cx="1922944" cy="5393513"/>
            </a:xfrm>
            <a:prstGeom prst="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0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31940" y="2184556"/>
              <a:ext cx="1956233" cy="539744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228600" lvl="0" indent="-228600" eaLnBrk="1" latinLnBrk="1" hangingPunct="1">
                <a:lnSpc>
                  <a:spcPct val="150000"/>
                </a:lnSpc>
                <a:buFont typeface="Wingdings"/>
                <a:buChar char="§"/>
                <a:defRPr/>
              </a:pPr>
              <a:r>
                <a:rPr lang="en-US" altLang="ko-KR" sz="16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Lecture : Professor Edward Youngil Kim, Off-Line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800">
                <a:ln w="9525"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  <a:p>
              <a:pPr marL="228600" lvl="0" indent="-2286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§"/>
                <a:defRPr/>
              </a:pPr>
              <a:r>
                <a:rPr lang="en-US" altLang="ko-KR" sz="16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Class Operation: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    - </a:t>
              </a: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Time &amp; Room</a:t>
              </a:r>
              <a:r>
                <a:rPr lang="ko-KR" altLang="en-US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</a:t>
              </a: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: 9:00~12:00(3 Hrs.) Tue,   S2-402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     - Operation(Plan) : Lecture(50%), Student Presentation(20%), Practice(30%)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     - Student : AI. Big Data Department (Junior-3</a:t>
              </a:r>
              <a:r>
                <a:rPr lang="en-US" altLang="ko-KR" sz="1400" baseline="300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rd</a:t>
              </a: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Grade)</a:t>
              </a:r>
            </a:p>
            <a:p>
              <a:pPr lvl="1" eaLnBrk="1" latinLnBrk="1" hangingPunct="1">
                <a:defRPr/>
              </a:pPr>
              <a:r>
                <a:rPr lang="en-US" altLang="ko-KR" sz="1200">
                  <a:latin typeface="+mn-ea"/>
                </a:rPr>
                <a:t>      </a:t>
              </a:r>
              <a:r>
                <a:rPr lang="en-US" altLang="ko-KR" sz="1200">
                  <a:solidFill>
                    <a:srgbClr val="00B0F0"/>
                  </a:solidFill>
                  <a:latin typeface="+mn-ea"/>
                </a:rPr>
                <a:t>- 2023. 3/7 ~ 6/13 (15 Weeks)</a:t>
              </a:r>
            </a:p>
            <a:p>
              <a:pPr lvl="1" eaLnBrk="1" latinLnBrk="1" hangingPunct="1">
                <a:defRPr/>
              </a:pPr>
              <a:r>
                <a:rPr lang="en-US" altLang="ko-KR" sz="1200">
                  <a:latin typeface="+mn-ea"/>
                </a:rPr>
                <a:t>      </a:t>
              </a:r>
              <a:r>
                <a:rPr lang="en-US" altLang="ko-KR" sz="1200">
                  <a:solidFill>
                    <a:srgbClr val="00B0F0"/>
                  </a:solidFill>
                  <a:latin typeface="+mn-ea"/>
                </a:rPr>
                <a:t>- 5/6(Saturday) </a:t>
              </a:r>
              <a:r>
                <a:rPr lang="en-US" altLang="ko-KR" sz="1200">
                  <a:solidFill>
                    <a:srgbClr val="00B0F0"/>
                  </a:solidFill>
                  <a:latin typeface="+mn-ea"/>
                  <a:sym typeface="Wingdings"/>
                </a:rPr>
                <a:t></a:t>
              </a:r>
              <a:r>
                <a:rPr lang="en-US" altLang="ko-KR" sz="1200">
                  <a:solidFill>
                    <a:srgbClr val="00B0F0"/>
                  </a:solidFill>
                  <a:latin typeface="+mn-ea"/>
                </a:rPr>
                <a:t> 6/8 or 6/9(Make-Up)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800">
                <a:ln w="9525"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  <a:p>
              <a:pPr marL="228600" lvl="0" indent="-2286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§"/>
                <a:defRPr/>
              </a:pPr>
              <a:r>
                <a:rPr lang="en-US" altLang="ko-KR" sz="16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Evaluation 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    </a:t>
              </a: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- Attendance : 20%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    - Homework &amp; Attitude: 10%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    - Mid-term Test : 30%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    - Final Test : 40% </a:t>
              </a: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+mn-ea"/>
                  <a:sym typeface="Wingdings"/>
                </a:rPr>
                <a:t> Will be replaced with Project Completion Report and Presentation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+mn-ea"/>
                  <a:sym typeface="Wingdings"/>
                </a:rPr>
                <a:t>                                   of PBL(Project-Based Learning) Class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800">
                <a:ln w="9525"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  <a:p>
              <a:pPr marL="742950" lvl="1" indent="-28575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/>
                <a:buChar char="v"/>
                <a:defRPr/>
              </a:pPr>
              <a:r>
                <a:rPr lang="en-US" altLang="ko-KR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Contact : </a:t>
              </a:r>
              <a:r>
                <a:rPr lang="ko-KR" altLang="en-US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</a:t>
              </a:r>
              <a:r>
                <a:rPr lang="en-US" altLang="ko-KR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hlinkClick r:id="rId3"/>
                </a:rPr>
                <a:t>kim01okja@naver.com</a:t>
              </a:r>
              <a:r>
                <a:rPr lang="en-US" altLang="ko-KR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, 010-9530-5720, 042-630-9962</a:t>
              </a:r>
            </a:p>
            <a:p>
              <a:pPr lvl="1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                W19-205</a:t>
              </a:r>
              <a:r>
                <a:rPr lang="ko-KR" altLang="en-US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</a:t>
              </a:r>
              <a:r>
                <a:rPr lang="en-US" altLang="ko-KR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(Endicott, Use left stairways in Lobby)</a:t>
              </a:r>
            </a:p>
            <a:p>
              <a:pPr lvl="1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                </a:t>
              </a:r>
              <a:r>
                <a:rPr lang="en-US" altLang="ko-KR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(Consulting Career/Job/Start-Up</a:t>
              </a:r>
              <a:r>
                <a:rPr lang="ko-KR" altLang="en-US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</a:t>
              </a:r>
              <a:r>
                <a:rPr lang="en-US" altLang="ko-KR" sz="1200">
                  <a:ln w="9525"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On/Off-Line)</a:t>
              </a:r>
            </a:p>
            <a:p>
              <a:pPr lv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800">
                <a:ln w="9525"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12_OS Goals</a:t>
            </a:r>
            <a:endParaRPr lang="ko-KR" altLang="en-US" dirty="0" smtClean="0"/>
          </a:p>
        </p:txBody>
      </p:sp>
      <p:sp>
        <p:nvSpPr>
          <p:cNvPr id="2765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z="1800" dirty="0" smtClean="0"/>
              <a:t>OS Goals</a:t>
            </a:r>
          </a:p>
          <a:p>
            <a:pPr lvl="1"/>
            <a:r>
              <a:rPr lang="en-US" altLang="ko-KR" sz="1600" dirty="0" smtClean="0"/>
              <a:t>Efficiency</a:t>
            </a:r>
          </a:p>
          <a:p>
            <a:pPr lvl="2"/>
            <a:r>
              <a:rPr lang="en-US" altLang="ko-KR" sz="1400" dirty="0" smtClean="0"/>
              <a:t>High throughput and low average turn-around time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Robustness</a:t>
            </a:r>
          </a:p>
          <a:p>
            <a:pPr lvl="2"/>
            <a:r>
              <a:rPr lang="en-US" altLang="ko-KR" sz="1400" dirty="0" smtClean="0"/>
              <a:t>Fault tolerant and reliable</a:t>
            </a:r>
          </a:p>
          <a:p>
            <a:pPr lvl="1"/>
            <a:r>
              <a:rPr lang="en-US" altLang="ko-KR" sz="1600" dirty="0" smtClean="0"/>
              <a:t>Scalability</a:t>
            </a:r>
          </a:p>
          <a:p>
            <a:pPr lvl="2"/>
            <a:r>
              <a:rPr lang="en-US" altLang="ko-KR" sz="1400" dirty="0" smtClean="0"/>
              <a:t>Use resources as they are added</a:t>
            </a:r>
          </a:p>
          <a:p>
            <a:pPr lvl="1"/>
            <a:r>
              <a:rPr lang="en-US" altLang="ko-KR" sz="1600" dirty="0" smtClean="0"/>
              <a:t>Extensibility</a:t>
            </a:r>
          </a:p>
          <a:p>
            <a:pPr lvl="2"/>
            <a:r>
              <a:rPr lang="en-US" altLang="ko-KR" sz="1400" dirty="0" smtClean="0"/>
              <a:t>Adapt </a:t>
            </a:r>
            <a:r>
              <a:rPr lang="en-US" altLang="ko-KR" sz="1400" dirty="0"/>
              <a:t>well to new technologies and </a:t>
            </a:r>
            <a:r>
              <a:rPr lang="en-US" altLang="ko-KR" sz="1400" dirty="0" smtClean="0"/>
              <a:t>provide capabilities </a:t>
            </a:r>
            <a:r>
              <a:rPr lang="en-US" altLang="ko-KR" sz="1400" dirty="0"/>
              <a:t>to extend the </a:t>
            </a:r>
            <a:r>
              <a:rPr lang="en-US" altLang="ko-KR" sz="1400" dirty="0" smtClean="0"/>
              <a:t>OS to </a:t>
            </a:r>
            <a:r>
              <a:rPr lang="en-US" altLang="ko-KR" sz="1400" dirty="0"/>
              <a:t>perform tasks beyond its </a:t>
            </a:r>
            <a:r>
              <a:rPr lang="en-US" altLang="ko-KR" sz="1400" dirty="0" smtClean="0"/>
              <a:t>original design</a:t>
            </a:r>
          </a:p>
          <a:p>
            <a:pPr lvl="1"/>
            <a:r>
              <a:rPr lang="en-US" altLang="ko-KR" sz="1600" dirty="0" smtClean="0"/>
              <a:t>Portability</a:t>
            </a:r>
          </a:p>
          <a:p>
            <a:pPr lvl="2"/>
            <a:r>
              <a:rPr lang="en-US" altLang="ko-KR" sz="1400" dirty="0" smtClean="0"/>
              <a:t>Operate on many HW configurations (OS and applications)</a:t>
            </a:r>
          </a:p>
          <a:p>
            <a:pPr lvl="1"/>
            <a:r>
              <a:rPr lang="en-US" altLang="ko-KR" sz="1600" dirty="0" smtClean="0"/>
              <a:t>Security</a:t>
            </a:r>
          </a:p>
          <a:p>
            <a:pPr lvl="2"/>
            <a:r>
              <a:rPr lang="en-US" altLang="ko-KR" sz="1400" dirty="0" smtClean="0"/>
              <a:t>Prevents </a:t>
            </a:r>
            <a:r>
              <a:rPr lang="en-US" altLang="ko-KR" sz="1400" dirty="0"/>
              <a:t>users and software from accessing </a:t>
            </a:r>
            <a:r>
              <a:rPr lang="en-US" altLang="ko-KR" sz="1400" dirty="0" smtClean="0"/>
              <a:t>services and </a:t>
            </a:r>
            <a:r>
              <a:rPr lang="en-US" altLang="ko-KR" sz="1400" dirty="0"/>
              <a:t>resources without authorization</a:t>
            </a:r>
            <a:endParaRPr lang="en-US" altLang="ko-KR" sz="1400" dirty="0" smtClean="0"/>
          </a:p>
          <a:p>
            <a:pPr lvl="1"/>
            <a:r>
              <a:rPr lang="en-US" altLang="ko-KR" sz="1600" dirty="0" smtClean="0"/>
              <a:t>Interactivity</a:t>
            </a:r>
          </a:p>
          <a:p>
            <a:pPr lvl="2"/>
            <a:r>
              <a:rPr lang="en-US" altLang="ko-KR" sz="1400" dirty="0" smtClean="0"/>
              <a:t>Allows </a:t>
            </a:r>
            <a:r>
              <a:rPr lang="en-US" altLang="ko-KR" sz="1400" dirty="0"/>
              <a:t>applications to respond quickly to </a:t>
            </a:r>
            <a:r>
              <a:rPr lang="en-US" altLang="ko-KR" sz="1400" dirty="0" smtClean="0"/>
              <a:t>user actions</a:t>
            </a:r>
            <a:r>
              <a:rPr lang="en-US" altLang="ko-KR" sz="1400" dirty="0"/>
              <a:t>, or events</a:t>
            </a:r>
            <a:endParaRPr lang="en-US" altLang="ko-KR" sz="1400" dirty="0" smtClean="0"/>
          </a:p>
          <a:p>
            <a:pPr lvl="1"/>
            <a:r>
              <a:rPr lang="en-US" altLang="ko-KR" sz="1600" dirty="0" smtClean="0"/>
              <a:t>Usability</a:t>
            </a:r>
          </a:p>
          <a:p>
            <a:pPr lvl="2"/>
            <a:r>
              <a:rPr lang="en-US" altLang="ko-KR" sz="1400" dirty="0" smtClean="0"/>
              <a:t>Has </a:t>
            </a:r>
            <a:r>
              <a:rPr lang="en-US" altLang="ko-KR" sz="1400" dirty="0"/>
              <a:t>the potential to serve </a:t>
            </a:r>
            <a:r>
              <a:rPr lang="en-US" altLang="ko-KR" sz="1400" dirty="0" smtClean="0"/>
              <a:t>a significant </a:t>
            </a:r>
            <a:r>
              <a:rPr lang="en-US" altLang="ko-KR" sz="1400" dirty="0"/>
              <a:t>user </a:t>
            </a:r>
            <a:r>
              <a:rPr lang="en-US" altLang="ko-KR" sz="1400" dirty="0" smtClean="0"/>
              <a:t>base and generally </a:t>
            </a:r>
            <a:r>
              <a:rPr lang="en-US" altLang="ko-KR" sz="1400" dirty="0"/>
              <a:t>provide an easy-to-use </a:t>
            </a:r>
            <a:r>
              <a:rPr lang="en-US" altLang="ko-KR" sz="1400" dirty="0" smtClean="0"/>
              <a:t>user interface (Linux, Windows, </a:t>
            </a:r>
            <a:r>
              <a:rPr lang="en-US" altLang="ko-KR" sz="1400" dirty="0" err="1" smtClean="0"/>
              <a:t>MacOS</a:t>
            </a:r>
            <a:r>
              <a:rPr lang="en-US" altLang="ko-KR" sz="1400" dirty="0" smtClean="0"/>
              <a:t>)</a:t>
            </a:r>
          </a:p>
          <a:p>
            <a:pPr lvl="2"/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6783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13_OS Architecture (1/5)</a:t>
            </a:r>
            <a:endParaRPr lang="ko-KR" altLang="en-US" dirty="0" smtClean="0"/>
          </a:p>
        </p:txBody>
      </p:sp>
      <p:sp>
        <p:nvSpPr>
          <p:cNvPr id="2867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Today</a:t>
            </a:r>
            <a:r>
              <a:rPr lang="en-US" altLang="ko-KR" dirty="0" smtClean="0">
                <a:latin typeface="+mn-ea"/>
                <a:ea typeface="+mn-ea"/>
              </a:rPr>
              <a:t>’</a:t>
            </a:r>
            <a:r>
              <a:rPr lang="en-US" altLang="ko-KR" dirty="0" smtClean="0"/>
              <a:t>s OSs tend to be complex because</a:t>
            </a:r>
          </a:p>
          <a:p>
            <a:pPr lvl="1"/>
            <a:r>
              <a:rPr lang="en-US" altLang="ko-KR" dirty="0"/>
              <a:t>P</a:t>
            </a:r>
            <a:r>
              <a:rPr lang="en-US" altLang="ko-KR" dirty="0" smtClean="0"/>
              <a:t>rovide many services </a:t>
            </a:r>
          </a:p>
          <a:p>
            <a:pPr lvl="1"/>
            <a:r>
              <a:rPr lang="en-US" altLang="ko-KR" dirty="0"/>
              <a:t>S</a:t>
            </a:r>
            <a:r>
              <a:rPr lang="en-US" altLang="ko-KR" dirty="0" smtClean="0"/>
              <a:t>upport a variety of HW and SW resources 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OS Architectures</a:t>
            </a:r>
          </a:p>
          <a:p>
            <a:pPr lvl="1"/>
            <a:r>
              <a:rPr lang="en-US" altLang="ko-KR" dirty="0" smtClean="0"/>
              <a:t>Monolithic Architecture</a:t>
            </a:r>
          </a:p>
          <a:p>
            <a:pPr lvl="1"/>
            <a:r>
              <a:rPr lang="en-US" altLang="ko-KR" dirty="0" smtClean="0"/>
              <a:t>Layered Architecture</a:t>
            </a:r>
          </a:p>
          <a:p>
            <a:pPr lvl="1"/>
            <a:r>
              <a:rPr lang="en-US" altLang="ko-KR" dirty="0" smtClean="0"/>
              <a:t>Microkernel Architecture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13_OS Architecture </a:t>
            </a:r>
            <a:r>
              <a:rPr lang="en-US" altLang="ko-KR" dirty="0" smtClean="0"/>
              <a:t>(2/5)</a:t>
            </a:r>
            <a:endParaRPr lang="ko-KR" altLang="en-US" dirty="0" smtClean="0"/>
          </a:p>
        </p:txBody>
      </p:sp>
      <p:sp>
        <p:nvSpPr>
          <p:cNvPr id="29699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Monolithic Architecture</a:t>
            </a:r>
          </a:p>
          <a:p>
            <a:pPr lvl="1"/>
            <a:r>
              <a:rPr lang="en-US" altLang="ko-KR" dirty="0" smtClean="0"/>
              <a:t>Every components of the OS is contained in the kernel</a:t>
            </a:r>
          </a:p>
          <a:p>
            <a:pPr lvl="1"/>
            <a:r>
              <a:rPr lang="en-US" altLang="ko-KR" dirty="0" smtClean="0"/>
              <a:t>Communicate with any other components using function calls</a:t>
            </a:r>
          </a:p>
          <a:p>
            <a:pPr lvl="1"/>
            <a:r>
              <a:rPr lang="en-US" altLang="ko-KR" dirty="0" smtClean="0"/>
              <a:t>Unrestricted access to the computer system </a:t>
            </a:r>
          </a:p>
          <a:p>
            <a:pPr lvl="1"/>
            <a:r>
              <a:rPr lang="en-US" altLang="ko-KR" dirty="0" smtClean="0"/>
              <a:t>Achieve high efficiency</a:t>
            </a:r>
          </a:p>
          <a:p>
            <a:pPr lvl="1"/>
            <a:r>
              <a:rPr lang="en-US" altLang="ko-KR" dirty="0" smtClean="0"/>
              <a:t>Susceptible to damage from errant and malicious code</a:t>
            </a:r>
          </a:p>
          <a:p>
            <a:pPr lvl="2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296" y="3248980"/>
            <a:ext cx="4995235" cy="2821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13_OS Architecture </a:t>
            </a:r>
            <a:r>
              <a:rPr lang="en-US" altLang="ko-KR" dirty="0" smtClean="0"/>
              <a:t>(3/5)</a:t>
            </a:r>
            <a:endParaRPr lang="ko-KR" altLang="en-US" dirty="0" smtClean="0"/>
          </a:p>
        </p:txBody>
      </p:sp>
      <p:sp>
        <p:nvSpPr>
          <p:cNvPr id="30723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Layered Architecture</a:t>
            </a:r>
          </a:p>
          <a:p>
            <a:pPr lvl="1"/>
            <a:r>
              <a:rPr lang="en-US" altLang="ko-KR" dirty="0" smtClean="0"/>
              <a:t>Grouping components that perform similar functions into layers</a:t>
            </a:r>
          </a:p>
          <a:p>
            <a:pPr lvl="1"/>
            <a:r>
              <a:rPr lang="en-US" altLang="ko-KR" dirty="0" smtClean="0"/>
              <a:t>Each layer </a:t>
            </a:r>
            <a:r>
              <a:rPr lang="en-US" altLang="ko-KR" dirty="0"/>
              <a:t>communicates </a:t>
            </a:r>
            <a:r>
              <a:rPr lang="en-US" altLang="ko-KR" dirty="0" smtClean="0"/>
              <a:t>with layer </a:t>
            </a:r>
            <a:r>
              <a:rPr lang="en-US" altLang="ko-KR" dirty="0"/>
              <a:t>immediately above and below it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Lower level layers </a:t>
            </a:r>
            <a:r>
              <a:rPr lang="en-US" altLang="ko-KR" dirty="0"/>
              <a:t>provide services to higher-level ones using an interface that hides </a:t>
            </a:r>
            <a:r>
              <a:rPr lang="en-US" altLang="ko-KR" dirty="0" smtClean="0"/>
              <a:t>their implementation</a:t>
            </a:r>
          </a:p>
          <a:p>
            <a:pPr lvl="1"/>
            <a:r>
              <a:rPr lang="en-US" altLang="ko-KR" dirty="0" smtClean="0"/>
              <a:t>Modularity imposes structure and consistency on the OS</a:t>
            </a:r>
          </a:p>
          <a:p>
            <a:pPr lvl="2"/>
            <a:r>
              <a:rPr lang="en-US" altLang="ko-KR" dirty="0" smtClean="0"/>
              <a:t>Simplifying SW validation, debugging and modification </a:t>
            </a:r>
          </a:p>
          <a:p>
            <a:pPr lvl="1"/>
            <a:r>
              <a:rPr lang="en-US" altLang="ko-KR" dirty="0" smtClean="0"/>
              <a:t>Performance </a:t>
            </a:r>
            <a:r>
              <a:rPr lang="en-US" altLang="ko-KR" dirty="0"/>
              <a:t>degrades compared to that of a monolithic kernel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3744035"/>
            <a:ext cx="4701318" cy="2682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13_OS Architecture </a:t>
            </a:r>
            <a:r>
              <a:rPr lang="en-US" altLang="ko-KR" dirty="0" smtClean="0"/>
              <a:t>(4/5)</a:t>
            </a:r>
            <a:endParaRPr lang="ko-KR" altLang="en-US" dirty="0" smtClean="0"/>
          </a:p>
        </p:txBody>
      </p:sp>
      <p:sp>
        <p:nvSpPr>
          <p:cNvPr id="2355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Microkernel Architecture</a:t>
            </a:r>
          </a:p>
          <a:p>
            <a:pPr lvl="1">
              <a:defRPr/>
            </a:pPr>
            <a:r>
              <a:rPr lang="en-US" altLang="ko-KR" sz="1600" dirty="0" smtClean="0"/>
              <a:t>Provides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only a small set of services in kernel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To keep the kernel small and scalable</a:t>
            </a:r>
          </a:p>
          <a:p>
            <a:pPr lvl="1">
              <a:defRPr/>
            </a:pPr>
            <a:r>
              <a:rPr lang="en-US" altLang="ko-KR" sz="1600" dirty="0" smtClean="0"/>
              <a:t>Includes only low-level memory management, IPC and basic process synchronization for cooperation </a:t>
            </a:r>
          </a:p>
          <a:p>
            <a:pPr lvl="1">
              <a:defRPr/>
            </a:pPr>
            <a:r>
              <a:rPr lang="en-US" altLang="ko-KR" sz="1600" dirty="0" smtClean="0"/>
              <a:t>Some components(Fig. 1.5) </a:t>
            </a:r>
            <a:r>
              <a:rPr lang="en-US" altLang="ko-KR" sz="1600" dirty="0"/>
              <a:t>execute outside the kernel with a </a:t>
            </a:r>
            <a:r>
              <a:rPr lang="en-US" altLang="ko-KR" sz="1600" dirty="0" smtClean="0"/>
              <a:t>lower privilege level</a:t>
            </a:r>
          </a:p>
          <a:p>
            <a:pPr lvl="1">
              <a:defRPr/>
            </a:pPr>
            <a:r>
              <a:rPr lang="en-US" altLang="ko-KR" sz="1600" dirty="0" smtClean="0"/>
              <a:t>Exhibit </a:t>
            </a:r>
            <a:r>
              <a:rPr lang="en-US" altLang="ko-KR" sz="1600" dirty="0"/>
              <a:t>a high degree of </a:t>
            </a:r>
            <a:r>
              <a:rPr lang="en-US" altLang="ko-KR" sz="1600" dirty="0" smtClean="0"/>
              <a:t>modularity, making them extensible, portable </a:t>
            </a:r>
            <a:r>
              <a:rPr lang="en-US" altLang="ko-KR" sz="1600" dirty="0"/>
              <a:t>and scalable</a:t>
            </a:r>
            <a:endParaRPr lang="en-US" altLang="ko-KR" sz="1600" dirty="0" smtClean="0"/>
          </a:p>
          <a:p>
            <a:pPr lvl="1">
              <a:defRPr/>
            </a:pPr>
            <a:r>
              <a:rPr lang="en-US" altLang="ko-KR" sz="1600" dirty="0" smtClean="0"/>
              <a:t>Heavy inter-module communication can </a:t>
            </a:r>
            <a:r>
              <a:rPr lang="en-US" altLang="ko-KR" sz="1600" dirty="0"/>
              <a:t>degrade system performance</a:t>
            </a:r>
            <a:endParaRPr lang="en-US" altLang="ko-KR" sz="1600" dirty="0" smtClean="0"/>
          </a:p>
          <a:p>
            <a:pPr lvl="1">
              <a:defRPr/>
            </a:pP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0" y="3879050"/>
            <a:ext cx="4097357" cy="2880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13_OS Architecture </a:t>
            </a:r>
            <a:r>
              <a:rPr lang="en-US" altLang="ko-KR" dirty="0" smtClean="0"/>
              <a:t>(5/5)</a:t>
            </a:r>
            <a:endParaRPr lang="ko-KR" altLang="en-US" dirty="0" smtClean="0"/>
          </a:p>
        </p:txBody>
      </p:sp>
      <p:sp>
        <p:nvSpPr>
          <p:cNvPr id="327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Networked and Distributed OS</a:t>
            </a:r>
          </a:p>
          <a:p>
            <a:pPr lvl="1">
              <a:defRPr/>
            </a:pPr>
            <a:r>
              <a:rPr lang="en-US" altLang="ko-KR" dirty="0"/>
              <a:t>Network OS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Enables </a:t>
            </a:r>
            <a:r>
              <a:rPr lang="en-US" altLang="ko-KR" dirty="0"/>
              <a:t>its processes to access resources </a:t>
            </a:r>
            <a:r>
              <a:rPr lang="en-US" altLang="ko-KR" dirty="0" smtClean="0"/>
              <a:t>that </a:t>
            </a:r>
            <a:r>
              <a:rPr lang="en-US" altLang="ko-KR" dirty="0"/>
              <a:t>reside on other independent computers on a network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Network </a:t>
            </a:r>
            <a:r>
              <a:rPr lang="en-US" altLang="ko-KR" dirty="0"/>
              <a:t>file </a:t>
            </a:r>
            <a:r>
              <a:rPr lang="en-US" altLang="ko-KR" dirty="0" smtClean="0"/>
              <a:t>system (ex, SUN</a:t>
            </a:r>
            <a:r>
              <a:rPr lang="en-US" altLang="ko-KR" dirty="0" smtClean="0">
                <a:latin typeface="+mn-ea"/>
                <a:ea typeface="+mn-ea"/>
              </a:rPr>
              <a:t>’</a:t>
            </a:r>
            <a:r>
              <a:rPr lang="en-US" altLang="ko-KR" dirty="0" smtClean="0"/>
              <a:t>s NFS)</a:t>
            </a:r>
            <a:endParaRPr lang="en-US" altLang="ko-KR" dirty="0"/>
          </a:p>
          <a:p>
            <a:pPr lvl="2">
              <a:buFont typeface="Arial" charset="0"/>
              <a:buChar char="•"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Distributed OS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A </a:t>
            </a:r>
            <a:r>
              <a:rPr lang="en-US" altLang="ko-KR" dirty="0"/>
              <a:t>single </a:t>
            </a:r>
            <a:r>
              <a:rPr lang="en-US" altLang="ko-KR" dirty="0" smtClean="0"/>
              <a:t>OS that manages resources </a:t>
            </a:r>
            <a:r>
              <a:rPr lang="en-US" altLang="ko-KR" dirty="0"/>
              <a:t>on more than one computer system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Difficult </a:t>
            </a:r>
            <a:r>
              <a:rPr lang="en-US" altLang="ko-KR" dirty="0"/>
              <a:t>to implement 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dirty="0" smtClean="0"/>
              <a:t>Require </a:t>
            </a:r>
            <a:r>
              <a:rPr lang="en-US" altLang="ko-KR" dirty="0"/>
              <a:t>complicated algorithms to enable </a:t>
            </a:r>
            <a:r>
              <a:rPr lang="en-US" altLang="ko-KR" dirty="0" smtClean="0"/>
              <a:t>processes to </a:t>
            </a:r>
            <a:r>
              <a:rPr lang="en-US" altLang="ko-KR" dirty="0"/>
              <a:t>communicate and share data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dirty="0"/>
          </a:p>
          <a:p>
            <a:endParaRPr lang="ko-KR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0" y="3924054"/>
            <a:ext cx="3960440" cy="2837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Survey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304801" y="990600"/>
            <a:ext cx="7282534" cy="548190"/>
          </a:xfrm>
        </p:spPr>
        <p:txBody>
          <a:bodyPr/>
          <a:lstStyle/>
          <a:p>
            <a:r>
              <a:rPr lang="en-US" altLang="ko-KR" sz="1800" dirty="0" smtClean="0"/>
              <a:t>Personal Survey To Build Up Team</a:t>
            </a:r>
            <a:endParaRPr lang="ko-KR" altLang="en-US" sz="1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46575" y="1579735"/>
          <a:ext cx="7920880" cy="4414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0460">
                  <a:extLst>
                    <a:ext uri="{9D8B030D-6E8A-4147-A177-3AD203B41FA5}">
                      <a16:colId xmlns:a16="http://schemas.microsoft.com/office/drawing/2014/main" val="3054221893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409033409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95527695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518942031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460984151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625467321"/>
                    </a:ext>
                  </a:extLst>
                </a:gridCol>
              </a:tblGrid>
              <a:tr h="388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 smtClean="0"/>
                        <a:t>Name : </a:t>
                      </a:r>
                      <a:endParaRPr lang="ko-KR" altLang="en-US" sz="16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smtClean="0"/>
                        <a:t>Contact :  </a:t>
                      </a:r>
                      <a:endParaRPr lang="ko-KR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756146"/>
                  </a:ext>
                </a:extLst>
              </a:tr>
              <a:tr h="3884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smtClean="0"/>
                        <a:t>Department :</a:t>
                      </a:r>
                      <a:endParaRPr lang="ko-KR" altLang="en-US" sz="1600" b="1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/>
                        <a:t>School</a:t>
                      </a:r>
                      <a:r>
                        <a:rPr lang="en-US" altLang="ko-KR" sz="1600" b="1" baseline="0" dirty="0" smtClean="0"/>
                        <a:t> Year </a:t>
                      </a:r>
                      <a:r>
                        <a:rPr lang="en-US" altLang="ko-KR" sz="1600" b="1" dirty="0" smtClean="0"/>
                        <a:t>:</a:t>
                      </a:r>
                      <a:endParaRPr lang="ko-KR" altLang="en-US" sz="1600" b="1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33590"/>
                  </a:ext>
                </a:extLst>
              </a:tr>
              <a:tr h="459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rgbClr val="0000FF"/>
                          </a:solidFill>
                        </a:rPr>
                        <a:t>Question</a:t>
                      </a:r>
                      <a:endParaRPr lang="ko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rgbClr val="0000FF"/>
                          </a:solidFill>
                        </a:rPr>
                        <a:t>Strongly Disagree</a:t>
                      </a:r>
                      <a:endParaRPr lang="ko-KR" altLang="en-US" sz="1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rgbClr val="0000FF"/>
                          </a:solidFill>
                        </a:rPr>
                        <a:t>Disagree</a:t>
                      </a:r>
                      <a:endParaRPr lang="ko-KR" altLang="en-US" sz="1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rgbClr val="0000FF"/>
                          </a:solidFill>
                        </a:rPr>
                        <a:t>Neutral</a:t>
                      </a:r>
                      <a:endParaRPr lang="ko-KR" altLang="en-US" sz="1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0000FF"/>
                          </a:solidFill>
                        </a:rPr>
                        <a:t>Agree</a:t>
                      </a:r>
                      <a:endParaRPr lang="ko-KR" altLang="en-US" sz="1000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rgbClr val="0000FF"/>
                          </a:solidFill>
                        </a:rPr>
                        <a:t>Strongly Agree</a:t>
                      </a:r>
                      <a:endParaRPr lang="ko-KR" altLang="en-US" sz="10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83455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r>
                        <a:rPr lang="en-US" altLang="ko-KR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 faithfully carry out the role given.</a:t>
                      </a:r>
                    </a:p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(</a:t>
                      </a:r>
                      <a:r>
                        <a:rPr lang="ko-KR" altLang="en-US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나는 주어진 역할을 충실히 수행한다</a:t>
                      </a:r>
                      <a:r>
                        <a:rPr lang="en-US" altLang="ko-KR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.)</a:t>
                      </a:r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645595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②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 actively participate in meetings for assignments.</a:t>
                      </a:r>
                    </a:p>
                    <a:p>
                      <a:pPr algn="l"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(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나는 과제를 위한 모임에 적극적으로 참여한다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.)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047094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③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 am considerate of others.</a:t>
                      </a:r>
                    </a:p>
                    <a:p>
                      <a:pPr algn="l" latinLnBrk="1"/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(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나는 다른 사람을 잘 배려해 준다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378049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④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 express my opinion actively.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(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나는 내 의견을 적극적으로 표현한다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079768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⑤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 can amuse the atmosphere of the small group.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(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나는 소집단의 분위기를 즐겁게 할 수 있다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.)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5023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</a:t>
                      </a:r>
                      <a:r>
                        <a:rPr lang="en-US" altLang="ko-KR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 can conduct meetings well in small group activities.</a:t>
                      </a:r>
                      <a:endParaRPr lang="en-US" altLang="ko-KR" sz="1200" b="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(</a:t>
                      </a:r>
                      <a:r>
                        <a:rPr lang="ko-KR" altLang="en-US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나는 소집단 활동 시</a:t>
                      </a:r>
                      <a:r>
                        <a:rPr lang="en-US" altLang="ko-KR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회의를 잘 진행할 수 있다</a:t>
                      </a:r>
                      <a:r>
                        <a:rPr lang="en-US" altLang="ko-KR" sz="1200" b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54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5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57201" y="833439"/>
            <a:ext cx="8686801" cy="5700906"/>
            <a:chOff x="624654" y="2181462"/>
            <a:chExt cx="1963520" cy="539351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624654" y="2181462"/>
              <a:ext cx="1922944" cy="5393513"/>
            </a:xfrm>
            <a:prstGeom prst="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0" dirty="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31941" y="2184558"/>
              <a:ext cx="1956233" cy="23955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8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23850" y="319088"/>
            <a:ext cx="5427663" cy="442912"/>
          </a:xfrm>
          <a:custGeom>
            <a:avLst/>
            <a:gdLst/>
            <a:ahLst/>
            <a:cxnLst/>
            <a:rect l="l" t="t" r="r" b="b"/>
            <a:pathLst>
              <a:path w="5427489" h="443019">
                <a:moveTo>
                  <a:pt x="0" y="0"/>
                </a:moveTo>
                <a:lnTo>
                  <a:pt x="5427489" y="0"/>
                </a:lnTo>
                <a:lnTo>
                  <a:pt x="4977540" y="443019"/>
                </a:lnTo>
                <a:lnTo>
                  <a:pt x="0" y="443019"/>
                </a:lnTo>
                <a:close/>
              </a:path>
            </a:pathLst>
          </a:custGeom>
          <a:solidFill>
            <a:srgbClr val="EC8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00" b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539" y="335322"/>
            <a:ext cx="1290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-1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Schedule</a:t>
            </a:r>
            <a:endParaRPr lang="ko-KR" altLang="en-US" sz="2000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0ED9EB9-8CCD-400E-81E8-9D7D0C4FE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979068"/>
              </p:ext>
            </p:extLst>
          </p:nvPr>
        </p:nvGraphicFramePr>
        <p:xfrm>
          <a:off x="566738" y="1089025"/>
          <a:ext cx="5040313" cy="5040320"/>
        </p:xfrm>
        <a:graphic>
          <a:graphicData uri="http://schemas.openxmlformats.org/drawingml/2006/table">
            <a:tbl>
              <a:tblPr/>
              <a:tblGrid>
                <a:gridCol w="765047">
                  <a:extLst>
                    <a:ext uri="{9D8B030D-6E8A-4147-A177-3AD203B41FA5}">
                      <a16:colId xmlns:a16="http://schemas.microsoft.com/office/drawing/2014/main" val="1974807111"/>
                    </a:ext>
                  </a:extLst>
                </a:gridCol>
                <a:gridCol w="765048">
                  <a:extLst>
                    <a:ext uri="{9D8B030D-6E8A-4147-A177-3AD203B41FA5}">
                      <a16:colId xmlns:a16="http://schemas.microsoft.com/office/drawing/2014/main" val="819409014"/>
                    </a:ext>
                  </a:extLst>
                </a:gridCol>
                <a:gridCol w="3510218">
                  <a:extLst>
                    <a:ext uri="{9D8B030D-6E8A-4147-A177-3AD203B41FA5}">
                      <a16:colId xmlns:a16="http://schemas.microsoft.com/office/drawing/2014/main" val="2929352561"/>
                    </a:ext>
                  </a:extLst>
                </a:gridCol>
              </a:tblGrid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</a:t>
                      </a:r>
                      <a:endParaRPr lang="ko-KR" altLang="en-US" sz="1200" b="1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200" b="1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Contents</a:t>
                      </a:r>
                      <a:endParaRPr lang="ko-KR" altLang="en-US" sz="1200" b="1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2184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1</a:t>
                      </a:r>
                      <a:endParaRPr lang="ko-KR" altLang="en-US" sz="1200" b="0" kern="0" spc="0" dirty="0" smtClean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3/7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 Introduction to Operating Systems</a:t>
                      </a:r>
                      <a:endParaRPr lang="ko-KR" altLang="en-US" sz="1200" b="0" i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538370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2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3/14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 Hardware and Software Concepts</a:t>
                      </a:r>
                      <a:endParaRPr lang="ko-KR" altLang="en-US" sz="1200" b="0" i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52098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3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3/21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 Process Concepts</a:t>
                      </a:r>
                      <a:endParaRPr lang="ko-KR" altLang="en-US" sz="1200" b="0" i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154666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4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3/28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 Thread Concepts</a:t>
                      </a:r>
                      <a:endParaRPr lang="ko-KR" altLang="en-US" sz="1200" b="0" i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046952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5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4/4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 Asynchronous Concurrent Execution</a:t>
                      </a:r>
                      <a:endParaRPr lang="ko-KR" altLang="en-US" sz="1200" b="0" i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58144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6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4/11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 Concurrent Programming</a:t>
                      </a:r>
                      <a:endParaRPr lang="ko-KR" altLang="en-US" sz="1200" b="0" i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435256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7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4/18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 Deadlock and Indefinite Postponement</a:t>
                      </a:r>
                      <a:endParaRPr lang="ko-KR" altLang="en-US" sz="1200" b="0" i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74390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8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4/25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Mid-Term Exam</a:t>
                      </a: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84966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9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5/2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 Processor Scheduling</a:t>
                      </a:r>
                      <a:endParaRPr lang="ko-KR" altLang="en-US" sz="1200" b="0" i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78174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10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5/9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9 Real Memory Organization and Management</a:t>
                      </a:r>
                      <a:endParaRPr lang="ko-KR" altLang="en-US" sz="1200" b="0" i="0" kern="0" spc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575828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11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5/16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 Virtual Memory Organization</a:t>
                      </a:r>
                      <a:endParaRPr lang="ko-KR" altLang="en-US" sz="1200" b="0" i="0" kern="0" spc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036371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12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5/23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11 Virtual Memory Management</a:t>
                      </a:r>
                      <a:endParaRPr lang="ko-KR" altLang="en-US" sz="1200" b="0" i="0" kern="0" spc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331093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13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6/30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12 Disk Performance Optimization</a:t>
                      </a:r>
                      <a:endParaRPr lang="ko-KR" altLang="en-US" sz="1200" b="0" i="0" kern="0" spc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363296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14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6/8 or 6/9</a:t>
                      </a:r>
                      <a:endParaRPr lang="ko-KR" altLang="en-US" sz="1200" b="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13 File and Database Systems</a:t>
                      </a:r>
                      <a:endParaRPr lang="ko-KR" altLang="en-US" sz="1200" b="0" i="0" kern="0" spc="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479404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Week</a:t>
                      </a:r>
                      <a:r>
                        <a:rPr lang="en-US" altLang="ko-KR" sz="1200" b="0" kern="0" spc="-80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15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6/13</a:t>
                      </a:r>
                      <a:endParaRPr lang="ko-KR" altLang="en-US" sz="1200" b="0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27" marR="18033" marT="127" marB="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-8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Final Exam</a:t>
                      </a:r>
                      <a:endParaRPr lang="ko-KR" altLang="en-US" sz="1200" b="0" kern="0" spc="-8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36" marR="91436" marT="45718" marB="45718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30315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14800" y="299177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3" name="오른쪽 중괄호 2"/>
          <p:cNvSpPr/>
          <p:nvPr/>
        </p:nvSpPr>
        <p:spPr>
          <a:xfrm>
            <a:off x="5751513" y="4239090"/>
            <a:ext cx="845712" cy="1890255"/>
          </a:xfrm>
          <a:prstGeom prst="rightBrace">
            <a:avLst>
              <a:gd name="adj1" fmla="val 8333"/>
              <a:gd name="adj2" fmla="val 50470"/>
            </a:avLst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1965" y="4608422"/>
            <a:ext cx="2853666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Will be replaced with PBL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57201" y="833439"/>
            <a:ext cx="8686801" cy="5700906"/>
            <a:chOff x="624654" y="2181462"/>
            <a:chExt cx="1963520" cy="539351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624654" y="2181462"/>
              <a:ext cx="1922944" cy="5393513"/>
            </a:xfrm>
            <a:prstGeom prst="rect">
              <a:avLst/>
            </a:prstGeom>
            <a:grp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0" dirty="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31941" y="2184558"/>
              <a:ext cx="1956233" cy="23955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8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23850" y="319088"/>
            <a:ext cx="5427663" cy="442912"/>
          </a:xfrm>
          <a:custGeom>
            <a:avLst/>
            <a:gdLst/>
            <a:ahLst/>
            <a:cxnLst/>
            <a:rect l="l" t="t" r="r" b="b"/>
            <a:pathLst>
              <a:path w="5427489" h="443019">
                <a:moveTo>
                  <a:pt x="0" y="0"/>
                </a:moveTo>
                <a:lnTo>
                  <a:pt x="5427489" y="0"/>
                </a:lnTo>
                <a:lnTo>
                  <a:pt x="4977540" y="443019"/>
                </a:lnTo>
                <a:lnTo>
                  <a:pt x="0" y="443019"/>
                </a:lnTo>
                <a:close/>
              </a:path>
            </a:pathLst>
          </a:custGeom>
          <a:solidFill>
            <a:srgbClr val="EC8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00" b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539" y="335322"/>
            <a:ext cx="1300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</a:rPr>
              <a:t>Textbook</a:t>
            </a:r>
            <a:endParaRPr lang="ko-KR" altLang="en-US" sz="2000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9221" name="그룹 4"/>
          <p:cNvGrpSpPr>
            <a:grpSpLocks/>
          </p:cNvGrpSpPr>
          <p:nvPr/>
        </p:nvGrpSpPr>
        <p:grpSpPr bwMode="auto">
          <a:xfrm>
            <a:off x="447675" y="944563"/>
            <a:ext cx="8653463" cy="5522912"/>
            <a:chOff x="624654" y="2181461"/>
            <a:chExt cx="1956233" cy="5225116"/>
          </a:xfrm>
        </p:grpSpPr>
        <p:sp>
          <p:nvSpPr>
            <p:cNvPr id="6" name="직사각형 5"/>
            <p:cNvSpPr/>
            <p:nvPr/>
          </p:nvSpPr>
          <p:spPr>
            <a:xfrm>
              <a:off x="624654" y="2181461"/>
              <a:ext cx="1891682" cy="522511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b="0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24654" y="2261061"/>
              <a:ext cx="1956233" cy="4040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600" kern="0" dirty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66D8D2-AF67-436F-A0E4-F37C51E7F525}"/>
              </a:ext>
            </a:extLst>
          </p:cNvPr>
          <p:cNvSpPr/>
          <p:nvPr/>
        </p:nvSpPr>
        <p:spPr>
          <a:xfrm>
            <a:off x="521549" y="1020388"/>
            <a:ext cx="3975415" cy="164352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-  </a:t>
            </a:r>
            <a:r>
              <a:rPr lang="en-US" altLang="ko-KR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English</a:t>
            </a:r>
            <a:r>
              <a:rPr lang="ko-KR" alt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</a:t>
            </a: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:</a:t>
            </a:r>
          </a:p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   Operating Systems, 3rd Ed.,</a:t>
            </a:r>
          </a:p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   Harvey M.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Deitel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(HMD), Paul J.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Deitel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,</a:t>
            </a:r>
          </a:p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   David R.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Choffnes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   Pearson Education/2004</a:t>
            </a:r>
            <a:endParaRPr lang="en-US" altLang="ko-KR" sz="16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BAE24-A58B-4DB5-9185-9A54196D06AB}"/>
              </a:ext>
            </a:extLst>
          </p:cNvPr>
          <p:cNvSpPr/>
          <p:nvPr/>
        </p:nvSpPr>
        <p:spPr>
          <a:xfrm>
            <a:off x="4984750" y="1012825"/>
            <a:ext cx="3630613" cy="16430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- </a:t>
            </a:r>
            <a:r>
              <a:rPr lang="en-US" altLang="ko-KR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Korean                                                                    </a:t>
            </a:r>
            <a:endParaRPr lang="en-US" altLang="ko-KR" sz="1600" kern="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  <a:p>
            <a:pPr eaLnBrk="1" latinLnBrk="1" hangingPunct="1">
              <a:spcBef>
                <a:spcPct val="20000"/>
              </a:spcBef>
              <a:defRPr/>
            </a:pPr>
            <a:r>
              <a:rPr lang="ko-KR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  운영체제론</a:t>
            </a: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,</a:t>
            </a:r>
          </a:p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   Harvey M. </a:t>
            </a:r>
            <a:r>
              <a:rPr lang="en-US" altLang="ko-KR" sz="16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Deitel</a:t>
            </a: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and Others </a:t>
            </a:r>
            <a:r>
              <a:rPr lang="ko-KR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저</a:t>
            </a: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, </a:t>
            </a:r>
          </a:p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   </a:t>
            </a:r>
            <a:r>
              <a:rPr lang="ko-KR" altLang="en-US" sz="16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송경희역</a:t>
            </a: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,</a:t>
            </a:r>
          </a:p>
          <a:p>
            <a:pPr eaLnBrk="1" latinLnBrk="1" hangingPunct="1">
              <a:spcBef>
                <a:spcPct val="20000"/>
              </a:spcBef>
              <a:defRPr/>
            </a:pP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   </a:t>
            </a:r>
            <a:r>
              <a:rPr lang="ko-KR" alt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한빛아카데미</a:t>
            </a:r>
            <a:r>
              <a:rPr lang="en-US" altLang="ko-KR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/2020</a:t>
            </a:r>
          </a:p>
        </p:txBody>
      </p:sp>
      <p:pic>
        <p:nvPicPr>
          <p:cNvPr id="9224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3068638"/>
            <a:ext cx="1952625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889250"/>
            <a:ext cx="2205038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2"/>
          <p:cNvSpPr>
            <a:spLocks noGrp="1"/>
          </p:cNvSpPr>
          <p:nvPr>
            <p:ph type="title"/>
          </p:nvPr>
        </p:nvSpPr>
        <p:spPr>
          <a:xfrm>
            <a:off x="304800" y="188913"/>
            <a:ext cx="7391400" cy="563562"/>
          </a:xfrm>
          <a:ln/>
        </p:spPr>
        <p:txBody>
          <a:bodyPr/>
          <a:lstStyle/>
          <a:p>
            <a:r>
              <a:rPr lang="en-US" altLang="ko-KR" smtClean="0"/>
              <a:t>Contents</a:t>
            </a:r>
            <a:endParaRPr lang="ko-KR" altLang="en-US" smtClean="0"/>
          </a:p>
        </p:txBody>
      </p:sp>
      <p:sp>
        <p:nvSpPr>
          <p:cNvPr id="13315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01_Introduction</a:t>
            </a: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02_What is an Operating System?</a:t>
            </a: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03_Early History: The 1940s and 1950s</a:t>
            </a: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04_The 1960s</a:t>
            </a:r>
            <a:endParaRPr lang="ko-KR" altLang="en-US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05_The 1970s</a:t>
            </a:r>
            <a:endParaRPr lang="ko-KR" altLang="en-US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06_The 1980s</a:t>
            </a:r>
            <a:endParaRPr lang="ko-KR" altLang="en-US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07_History of the Internet and World Wide Web</a:t>
            </a:r>
            <a:endParaRPr lang="ko-KR" altLang="en-US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08_The 1990s</a:t>
            </a:r>
            <a:endParaRPr lang="ko-KR" altLang="en-US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09_2000</a:t>
            </a: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</a:rPr>
              <a:t>and Beyond</a:t>
            </a: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10_Application Bases</a:t>
            </a:r>
            <a:endParaRPr lang="ko-KR" altLang="en-US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11_Operating System Environments</a:t>
            </a:r>
            <a:endParaRPr lang="ko-KR" altLang="en-US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12_Operating System Components and Goals</a:t>
            </a:r>
            <a:endParaRPr lang="ko-KR" altLang="en-US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</a:rPr>
              <a:t>13_Operating System Architectures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02170" y="990600"/>
            <a:ext cx="2903359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solidFill>
                  <a:srgbClr val="0000FF"/>
                </a:solidFill>
              </a:rPr>
              <a:t>[Objectives]</a:t>
            </a:r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en-US" altLang="ko-KR" sz="1200" i="1" dirty="0" smtClean="0">
                <a:solidFill>
                  <a:srgbClr val="0000FF"/>
                </a:solidFill>
              </a:rPr>
              <a:t>You </a:t>
            </a:r>
            <a:r>
              <a:rPr lang="en-US" altLang="ko-KR" sz="1200" i="1" dirty="0">
                <a:solidFill>
                  <a:srgbClr val="0000FF"/>
                </a:solidFill>
              </a:rPr>
              <a:t>should understand:</a:t>
            </a:r>
          </a:p>
          <a:p>
            <a:r>
              <a:rPr lang="en-US" altLang="ko-KR" sz="1200" dirty="0">
                <a:solidFill>
                  <a:srgbClr val="0000FF"/>
                </a:solidFill>
              </a:rPr>
              <a:t>• </a:t>
            </a:r>
            <a:r>
              <a:rPr lang="en-US" altLang="ko-KR" sz="1200" i="1" dirty="0">
                <a:solidFill>
                  <a:srgbClr val="0000FF"/>
                </a:solidFill>
              </a:rPr>
              <a:t>what an operating system is.</a:t>
            </a:r>
          </a:p>
          <a:p>
            <a:r>
              <a:rPr lang="en-US" altLang="ko-KR" sz="1200" dirty="0">
                <a:solidFill>
                  <a:srgbClr val="0000FF"/>
                </a:solidFill>
              </a:rPr>
              <a:t>• </a:t>
            </a:r>
            <a:r>
              <a:rPr lang="en-US" altLang="ko-KR" sz="1200" i="1" dirty="0">
                <a:solidFill>
                  <a:srgbClr val="0000FF"/>
                </a:solidFill>
              </a:rPr>
              <a:t>a brief history of operating systems.</a:t>
            </a:r>
          </a:p>
          <a:p>
            <a:r>
              <a:rPr lang="en-US" altLang="ko-KR" sz="1200" dirty="0">
                <a:solidFill>
                  <a:srgbClr val="0000FF"/>
                </a:solidFill>
              </a:rPr>
              <a:t>• </a:t>
            </a:r>
            <a:r>
              <a:rPr lang="en-US" altLang="ko-KR" sz="1200" i="1" dirty="0">
                <a:solidFill>
                  <a:srgbClr val="0000FF"/>
                </a:solidFill>
              </a:rPr>
              <a:t>a brief history of the Internet </a:t>
            </a:r>
            <a:r>
              <a:rPr lang="en-US" altLang="ko-KR" sz="1200" i="1" dirty="0" smtClean="0">
                <a:solidFill>
                  <a:srgbClr val="0000FF"/>
                </a:solidFill>
              </a:rPr>
              <a:t>and</a:t>
            </a:r>
          </a:p>
          <a:p>
            <a:r>
              <a:rPr lang="en-US" altLang="ko-KR" sz="1200" i="1" dirty="0">
                <a:solidFill>
                  <a:srgbClr val="0000FF"/>
                </a:solidFill>
              </a:rPr>
              <a:t> </a:t>
            </a:r>
            <a:r>
              <a:rPr lang="en-US" altLang="ko-KR" sz="1200" i="1" dirty="0" smtClean="0">
                <a:solidFill>
                  <a:srgbClr val="0000FF"/>
                </a:solidFill>
              </a:rPr>
              <a:t> </a:t>
            </a:r>
            <a:r>
              <a:rPr lang="en-US" altLang="ko-KR" sz="1200" i="1" dirty="0">
                <a:solidFill>
                  <a:srgbClr val="0000FF"/>
                </a:solidFill>
              </a:rPr>
              <a:t>the World Wide Web.</a:t>
            </a:r>
          </a:p>
          <a:p>
            <a:r>
              <a:rPr lang="en-US" altLang="ko-KR" sz="1200" dirty="0">
                <a:solidFill>
                  <a:srgbClr val="0000FF"/>
                </a:solidFill>
              </a:rPr>
              <a:t>• </a:t>
            </a:r>
            <a:r>
              <a:rPr lang="en-US" altLang="ko-KR" sz="1200" i="1" dirty="0">
                <a:solidFill>
                  <a:srgbClr val="0000FF"/>
                </a:solidFill>
              </a:rPr>
              <a:t>core operating system components.</a:t>
            </a:r>
          </a:p>
          <a:p>
            <a:r>
              <a:rPr lang="en-US" altLang="ko-KR" sz="1200" dirty="0">
                <a:solidFill>
                  <a:srgbClr val="0000FF"/>
                </a:solidFill>
              </a:rPr>
              <a:t>• </a:t>
            </a:r>
            <a:r>
              <a:rPr lang="en-US" altLang="ko-KR" sz="1200" i="1" dirty="0">
                <a:solidFill>
                  <a:srgbClr val="0000FF"/>
                </a:solidFill>
              </a:rPr>
              <a:t>goals of operating systems.</a:t>
            </a:r>
          </a:p>
          <a:p>
            <a:r>
              <a:rPr lang="en-US" altLang="ko-KR" sz="1200" dirty="0">
                <a:solidFill>
                  <a:srgbClr val="0000FF"/>
                </a:solidFill>
              </a:rPr>
              <a:t>• </a:t>
            </a:r>
            <a:r>
              <a:rPr lang="en-US" altLang="ko-KR" sz="1200" i="1" dirty="0">
                <a:solidFill>
                  <a:srgbClr val="0000FF"/>
                </a:solidFill>
              </a:rPr>
              <a:t>operating system architectures.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01_Introduction</a:t>
            </a:r>
            <a:endParaRPr lang="ko-KR" altLang="en-US" smtClean="0"/>
          </a:p>
        </p:txBody>
      </p:sp>
      <p:sp>
        <p:nvSpPr>
          <p:cNvPr id="6147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Computing power - Evolving as an unprecedented pace</a:t>
            </a:r>
          </a:p>
          <a:p>
            <a:pPr lvl="1">
              <a:buFont typeface="Arial" charset="0"/>
              <a:buChar char="•"/>
              <a:defRPr/>
            </a:pPr>
            <a:endParaRPr lang="en-US" altLang="ko-KR" sz="1600" dirty="0" smtClean="0"/>
          </a:p>
          <a:p>
            <a:pPr>
              <a:defRPr/>
            </a:pPr>
            <a:r>
              <a:rPr lang="en-US" altLang="ko-KR" sz="1800" dirty="0" smtClean="0"/>
              <a:t>Current processing speed (Year 2004)</a:t>
            </a:r>
          </a:p>
          <a:p>
            <a:pPr lvl="1">
              <a:defRPr/>
            </a:pPr>
            <a:r>
              <a:rPr lang="en-US" altLang="ko-KR" sz="1600" dirty="0" smtClean="0"/>
              <a:t>Desktop workstation - </a:t>
            </a:r>
            <a:r>
              <a:rPr lang="en-US" altLang="ko-KR" sz="1600" dirty="0"/>
              <a:t>BIPS(Billions of Instructions per second) </a:t>
            </a:r>
            <a:endParaRPr lang="en-US" altLang="ko-KR" sz="1600" dirty="0" smtClean="0"/>
          </a:p>
          <a:p>
            <a:pPr lvl="1">
              <a:defRPr/>
            </a:pPr>
            <a:r>
              <a:rPr lang="en-US" altLang="ko-KR" sz="1600" dirty="0" smtClean="0"/>
              <a:t>Supercomputer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- TIPS(Trillions of Instructions per second) </a:t>
            </a:r>
          </a:p>
          <a:p>
            <a:pPr lvl="1">
              <a:defRPr/>
            </a:pPr>
            <a:r>
              <a:rPr lang="en-US" altLang="ko-KR" sz="1400" dirty="0" smtClean="0"/>
              <a:t>Fugaku-7.3 </a:t>
            </a:r>
            <a:r>
              <a:rPr lang="en-US" altLang="ko-KR" sz="1400" dirty="0"/>
              <a:t>million </a:t>
            </a:r>
            <a:r>
              <a:rPr lang="en-US" altLang="ko-KR" sz="1400" dirty="0" smtClean="0"/>
              <a:t>cores(2020)   Frontier-a </a:t>
            </a:r>
            <a:r>
              <a:rPr lang="en-US" altLang="ko-KR" sz="1400" dirty="0"/>
              <a:t>speed of </a:t>
            </a:r>
            <a:r>
              <a:rPr lang="en-US" altLang="ko-KR" sz="1400" dirty="0" smtClean="0"/>
              <a:t>1,102 </a:t>
            </a:r>
            <a:r>
              <a:rPr lang="en-US" altLang="ko-KR" sz="1400" dirty="0" err="1"/>
              <a:t>P</a:t>
            </a:r>
            <a:r>
              <a:rPr lang="en-US" altLang="ko-KR" sz="1400" dirty="0" err="1" smtClean="0"/>
              <a:t>etaFLOPS</a:t>
            </a:r>
            <a:r>
              <a:rPr lang="en-US" altLang="ko-KR" sz="1400" dirty="0" smtClean="0"/>
              <a:t> (2022)</a:t>
            </a:r>
          </a:p>
          <a:p>
            <a:pPr lvl="2"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1800" dirty="0" smtClean="0"/>
              <a:t>Use computers in almost every aspect of our lives</a:t>
            </a:r>
          </a:p>
          <a:p>
            <a:pPr lvl="1">
              <a:buFont typeface="Arial" charset="0"/>
              <a:buChar char="•"/>
              <a:defRPr/>
            </a:pPr>
            <a:r>
              <a:rPr lang="en-US" altLang="ko-KR" sz="1600" dirty="0" smtClean="0"/>
              <a:t>Reshaping the roles and responsibilities of OS</a:t>
            </a:r>
          </a:p>
          <a:p>
            <a:pPr lvl="2">
              <a:defRPr/>
            </a:pPr>
            <a:r>
              <a:rPr lang="en-US" altLang="ko-KR" sz="1400" dirty="0" smtClean="0"/>
              <a:t>Desktop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PC - Documentation, Game, Music, Video, Finance Management</a:t>
            </a:r>
          </a:p>
          <a:p>
            <a:pPr lvl="2">
              <a:defRPr/>
            </a:pPr>
            <a:r>
              <a:rPr lang="en-US" altLang="ko-KR" sz="1400" dirty="0" smtClean="0"/>
              <a:t>Portable Devices - Notebook, PDA, Cell Phone, MP3</a:t>
            </a:r>
          </a:p>
          <a:p>
            <a:pPr lvl="2">
              <a:defRPr/>
            </a:pPr>
            <a:r>
              <a:rPr lang="en-US" altLang="ko-KR" sz="1400" dirty="0" err="1" smtClean="0"/>
              <a:t>Wired&amp;Wireless</a:t>
            </a:r>
            <a:r>
              <a:rPr lang="en-US" altLang="ko-KR" sz="1400" dirty="0" smtClean="0"/>
              <a:t> N/W, </a:t>
            </a:r>
            <a:r>
              <a:rPr lang="en-US" altLang="ko-KR" sz="1400" dirty="0" err="1" smtClean="0"/>
              <a:t>Internet&amp;WWW</a:t>
            </a:r>
            <a:r>
              <a:rPr lang="en-US" altLang="ko-KR" sz="1400" dirty="0" smtClean="0"/>
              <a:t>, N/W Computer</a:t>
            </a:r>
          </a:p>
          <a:p>
            <a:pPr lvl="3">
              <a:buFont typeface="Arial" charset="0"/>
              <a:buChar char="»"/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1800" dirty="0" smtClean="0"/>
              <a:t>What does this book review and discuss?</a:t>
            </a:r>
          </a:p>
          <a:p>
            <a:pPr lvl="1">
              <a:buFont typeface="Arial" charset="0"/>
              <a:buChar char="•"/>
              <a:defRPr/>
            </a:pPr>
            <a:r>
              <a:rPr lang="en-US" altLang="ko-KR" sz="1600" dirty="0" smtClean="0"/>
              <a:t>Principles of OS</a:t>
            </a:r>
          </a:p>
          <a:p>
            <a:pPr lvl="1">
              <a:buFont typeface="Arial" charset="0"/>
              <a:buChar char="•"/>
              <a:defRPr/>
            </a:pPr>
            <a:r>
              <a:rPr lang="en-US" altLang="ko-KR" sz="1600" dirty="0" smtClean="0"/>
              <a:t>Structure and responsibility of OS</a:t>
            </a:r>
          </a:p>
          <a:p>
            <a:pPr lvl="1">
              <a:buFont typeface="Arial" charset="0"/>
              <a:buChar char="•"/>
              <a:defRPr/>
            </a:pPr>
            <a:r>
              <a:rPr lang="en-US" altLang="ko-KR" sz="1600" dirty="0" smtClean="0"/>
              <a:t>Design consideration of OS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 Performance, Fault Tolerance, Security, Modularity and Cost</a:t>
            </a:r>
          </a:p>
          <a:p>
            <a:pPr lvl="1">
              <a:buFont typeface="Arial" charset="0"/>
              <a:buChar char="•"/>
              <a:defRPr/>
            </a:pPr>
            <a:r>
              <a:rPr lang="en-US" altLang="ko-KR" sz="1600" dirty="0" smtClean="0"/>
              <a:t>Recent OS design </a:t>
            </a:r>
            <a:r>
              <a:rPr lang="en-US" altLang="ko-KR" sz="1600" dirty="0"/>
              <a:t>i</a:t>
            </a:r>
            <a:r>
              <a:rPr lang="en-US" altLang="ko-KR" sz="1600" dirty="0" smtClean="0"/>
              <a:t>ssue in distributed </a:t>
            </a:r>
            <a:r>
              <a:rPr lang="en-US" altLang="ko-KR" sz="1600" dirty="0"/>
              <a:t>c</a:t>
            </a:r>
            <a:r>
              <a:rPr lang="en-US" altLang="ko-KR" sz="1600" dirty="0" smtClean="0"/>
              <a:t>omputing, Internet and WWW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89629" y="1169095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HYGothic-Extra" panose="02030600000101010101" pitchFamily="18" charset="-127"/>
                <a:ea typeface="HYGothic-Extra" panose="02030600000101010101" pitchFamily="18" charset="-127"/>
              </a:rPr>
              <a:t>= record-breaking</a:t>
            </a:r>
            <a:endParaRPr lang="en-US" sz="1600" dirty="0">
              <a:solidFill>
                <a:srgbClr val="0000FF"/>
              </a:solidFill>
              <a:latin typeface="HYGothic-Extra" panose="02030600000101010101" pitchFamily="18" charset="-127"/>
              <a:ea typeface="HYGothic-Extra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235" y="4244799"/>
            <a:ext cx="2228165" cy="1802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02_What is an </a:t>
            </a:r>
            <a:r>
              <a:rPr lang="en-US" altLang="ko-KR" dirty="0"/>
              <a:t>O</a:t>
            </a:r>
            <a:r>
              <a:rPr lang="en-US" altLang="ko-KR" dirty="0" smtClean="0"/>
              <a:t>perating </a:t>
            </a:r>
            <a:r>
              <a:rPr lang="en-US" altLang="ko-KR" dirty="0"/>
              <a:t>S</a:t>
            </a:r>
            <a:r>
              <a:rPr lang="en-US" altLang="ko-KR" dirty="0" smtClean="0"/>
              <a:t>ystem?</a:t>
            </a:r>
            <a:endParaRPr lang="ko-KR" altLang="en-US" dirty="0" smtClean="0"/>
          </a:p>
        </p:txBody>
      </p:sp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In the 1960s – the Software that controls the hardware</a:t>
            </a:r>
            <a:endParaRPr lang="en-US" altLang="ko-KR" sz="1800" dirty="0"/>
          </a:p>
          <a:p>
            <a:pPr>
              <a:defRPr/>
            </a:pPr>
            <a:endParaRPr lang="en-US" altLang="ko-KR" sz="1800" dirty="0" smtClean="0"/>
          </a:p>
          <a:p>
            <a:pPr>
              <a:defRPr/>
            </a:pPr>
            <a:r>
              <a:rPr lang="en-US" altLang="ko-KR" sz="1800" dirty="0" smtClean="0"/>
              <a:t>A S/W </a:t>
            </a:r>
            <a:r>
              <a:rPr lang="en-US" altLang="ko-KR" sz="1800" dirty="0"/>
              <a:t>that e</a:t>
            </a:r>
            <a:r>
              <a:rPr lang="en-US" altLang="ko-KR" sz="1800" dirty="0" smtClean="0"/>
              <a:t>nables </a:t>
            </a:r>
            <a:r>
              <a:rPr lang="en-US" altLang="ko-KR" sz="1800" dirty="0"/>
              <a:t>a</a:t>
            </a:r>
            <a:r>
              <a:rPr lang="en-US" altLang="ko-KR" sz="1800" dirty="0" smtClean="0"/>
              <a:t>pplications </a:t>
            </a:r>
            <a:r>
              <a:rPr lang="en-US" altLang="ko-KR" sz="1800" dirty="0"/>
              <a:t>to i</a:t>
            </a:r>
            <a:r>
              <a:rPr lang="en-US" altLang="ko-KR" sz="1800" dirty="0" smtClean="0"/>
              <a:t>nteract </a:t>
            </a:r>
            <a:r>
              <a:rPr lang="en-US" altLang="ko-KR" sz="1800" dirty="0"/>
              <a:t>with </a:t>
            </a:r>
            <a:r>
              <a:rPr lang="en-US" altLang="ko-KR" sz="1800" dirty="0" smtClean="0"/>
              <a:t>a computer's H/W</a:t>
            </a:r>
          </a:p>
          <a:p>
            <a:pPr lvl="1">
              <a:buFont typeface="Arial" charset="0"/>
              <a:buChar char="•"/>
              <a:defRPr/>
            </a:pPr>
            <a:r>
              <a:rPr lang="en-US" altLang="ko-KR" sz="1600" dirty="0" smtClean="0"/>
              <a:t>Manages the software </a:t>
            </a:r>
            <a:r>
              <a:rPr lang="en-US" altLang="ko-KR" sz="1600" dirty="0"/>
              <a:t>and h</a:t>
            </a:r>
            <a:r>
              <a:rPr lang="en-US" altLang="ko-KR" sz="1600" dirty="0" smtClean="0"/>
              <a:t>ardware </a:t>
            </a:r>
            <a:r>
              <a:rPr lang="en-US" altLang="ko-KR" sz="1600" dirty="0"/>
              <a:t>to p</a:t>
            </a:r>
            <a:r>
              <a:rPr lang="en-US" altLang="ko-KR" sz="1600" dirty="0" smtClean="0"/>
              <a:t>roduce </a:t>
            </a:r>
            <a:r>
              <a:rPr lang="en-US" altLang="ko-KR" sz="1600" dirty="0"/>
              <a:t>the desired result</a:t>
            </a:r>
          </a:p>
          <a:p>
            <a:pPr marL="261937" lvl="1" indent="0">
              <a:buNone/>
              <a:defRPr/>
            </a:pPr>
            <a:endParaRPr lang="en-US" altLang="ko-KR" sz="1600" dirty="0" smtClean="0"/>
          </a:p>
          <a:p>
            <a:pPr>
              <a:defRPr/>
            </a:pPr>
            <a:r>
              <a:rPr lang="en-US" altLang="ko-KR" sz="1800" dirty="0" smtClean="0"/>
              <a:t>Resource Manager</a:t>
            </a:r>
          </a:p>
          <a:p>
            <a:pPr lvl="1">
              <a:buFont typeface="Arial" charset="0"/>
              <a:buChar char="•"/>
              <a:defRPr/>
            </a:pPr>
            <a:r>
              <a:rPr lang="en-US" altLang="ko-KR" sz="1600" dirty="0" smtClean="0"/>
              <a:t>Hardware</a:t>
            </a:r>
          </a:p>
          <a:p>
            <a:pPr lvl="2">
              <a:defRPr/>
            </a:pPr>
            <a:r>
              <a:rPr lang="en-US" altLang="ko-KR" sz="1400" dirty="0" smtClean="0"/>
              <a:t>Processors</a:t>
            </a:r>
          </a:p>
          <a:p>
            <a:pPr lvl="2">
              <a:defRPr/>
            </a:pPr>
            <a:r>
              <a:rPr lang="en-US" altLang="ko-KR" sz="1400" dirty="0" smtClean="0"/>
              <a:t>Memory (Main &amp; Secondary)</a:t>
            </a:r>
          </a:p>
          <a:p>
            <a:pPr lvl="2">
              <a:defRPr/>
            </a:pPr>
            <a:r>
              <a:rPr lang="en-US" altLang="ko-KR" sz="1400" dirty="0" err="1" smtClean="0"/>
              <a:t>Input/Output</a:t>
            </a:r>
            <a:r>
              <a:rPr lang="en-US" altLang="ko-KR" sz="1400" dirty="0" smtClean="0"/>
              <a:t> Devices</a:t>
            </a:r>
          </a:p>
          <a:p>
            <a:pPr lvl="2">
              <a:defRPr/>
            </a:pPr>
            <a:r>
              <a:rPr lang="en-US" altLang="ko-KR" sz="1400" dirty="0" smtClean="0"/>
              <a:t>Communication Devices</a:t>
            </a:r>
          </a:p>
          <a:p>
            <a:pPr lvl="2">
              <a:defRPr/>
            </a:pPr>
            <a:endParaRPr lang="en-US" altLang="ko-KR" sz="1400" dirty="0" smtClean="0"/>
          </a:p>
          <a:p>
            <a:pPr lvl="1">
              <a:buFont typeface="Arial" charset="0"/>
              <a:buChar char="•"/>
              <a:defRPr/>
            </a:pPr>
            <a:r>
              <a:rPr lang="en-US" altLang="ko-KR" sz="1600" dirty="0" smtClean="0"/>
              <a:t>Software</a:t>
            </a:r>
          </a:p>
          <a:p>
            <a:pPr lvl="2">
              <a:defRPr/>
            </a:pPr>
            <a:r>
              <a:rPr lang="en-US" altLang="ko-KR" sz="1400" dirty="0" smtClean="0"/>
              <a:t>Applications</a:t>
            </a:r>
          </a:p>
          <a:p>
            <a:pPr lvl="2">
              <a:defRPr/>
            </a:pPr>
            <a:r>
              <a:rPr lang="en-US" altLang="ko-KR" sz="1400" dirty="0" smtClean="0"/>
              <a:t>Other software </a:t>
            </a:r>
            <a:r>
              <a:rPr lang="en-US" altLang="ko-KR" sz="1400" dirty="0"/>
              <a:t>a</a:t>
            </a:r>
            <a:r>
              <a:rPr lang="en-US" altLang="ko-KR" sz="1400" dirty="0" smtClean="0"/>
              <a:t>bstractions such as an virtual machines</a:t>
            </a:r>
            <a:endParaRPr lang="en-US" altLang="ko-KR" sz="1400" dirty="0"/>
          </a:p>
          <a:p>
            <a:pPr lvl="2">
              <a:buFont typeface="Arial" charset="0"/>
              <a:buChar char="•"/>
              <a:defRPr/>
            </a:pP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03_Early History: The 1940s and 1950</a:t>
            </a:r>
            <a:r>
              <a:rPr lang="en-US" altLang="ko-KR" dirty="0"/>
              <a:t>s</a:t>
            </a:r>
            <a:endParaRPr lang="ko-KR" altLang="en-US" dirty="0" smtClean="0"/>
          </a:p>
        </p:txBody>
      </p:sp>
      <p:sp>
        <p:nvSpPr>
          <p:cNvPr id="819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OS has evolved over the last 80 years through several distinct phases</a:t>
            </a:r>
          </a:p>
          <a:p>
            <a:pPr lvl="1">
              <a:defRPr/>
            </a:pPr>
            <a:r>
              <a:rPr lang="en-US" altLang="ko-KR" sz="1600" dirty="0" smtClean="0"/>
              <a:t>The 1940s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No OS in electronic digital computer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Mechanical switch - entered machine-language program one bit at a time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Punched card – punched </a:t>
            </a:r>
            <a:r>
              <a:rPr lang="en-US" altLang="ko-KR" sz="1400" dirty="0"/>
              <a:t>machine-language program </a:t>
            </a:r>
            <a:endParaRPr lang="en-US" altLang="ko-KR" sz="1400" dirty="0" smtClean="0"/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Assembly language – English-like abbreviations</a:t>
            </a:r>
          </a:p>
          <a:p>
            <a:pPr lvl="3">
              <a:defRPr/>
            </a:pPr>
            <a:endParaRPr lang="en-US" altLang="ko-KR" sz="1400" dirty="0" smtClean="0"/>
          </a:p>
          <a:p>
            <a:pPr lvl="1">
              <a:defRPr/>
            </a:pPr>
            <a:r>
              <a:rPr lang="en-US" altLang="ko-KR" sz="1600" dirty="0" smtClean="0"/>
              <a:t>The 1950s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Implemented the first OS (IBM 701)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Executed one job(the set of program instructions) at a time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It is a single-stream batch-processing system</a:t>
            </a:r>
          </a:p>
          <a:p>
            <a:pPr lvl="3">
              <a:buFont typeface="Arial" charset="0"/>
              <a:buChar char="•"/>
              <a:defRPr/>
            </a:pPr>
            <a:r>
              <a:rPr lang="en-US" altLang="ko-KR" sz="1400" dirty="0" smtClean="0"/>
              <a:t>Programs and data were submitted in groups or batches by loading them consecutively onto tape or disk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Programmers directly control system resources(memory, I/O device)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724255"/>
            <a:ext cx="1935215" cy="8565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105" y="5268387"/>
            <a:ext cx="1551146" cy="153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890" y="5274205"/>
            <a:ext cx="1167917" cy="1545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04_The 1960s</a:t>
            </a:r>
            <a:endParaRPr lang="ko-KR" altLang="en-US" dirty="0" smtClean="0"/>
          </a:p>
        </p:txBody>
      </p:sp>
      <p:sp>
        <p:nvSpPr>
          <p:cNvPr id="9219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1800" dirty="0" smtClean="0"/>
              <a:t>Batch-Processing Systems</a:t>
            </a:r>
          </a:p>
          <a:p>
            <a:pPr lvl="1">
              <a:defRPr/>
            </a:pPr>
            <a:r>
              <a:rPr lang="en-US" altLang="ko-KR" sz="1600" dirty="0" smtClean="0"/>
              <a:t>Running several jobs at a time</a:t>
            </a:r>
          </a:p>
          <a:p>
            <a:pPr lvl="1">
              <a:defRPr/>
            </a:pPr>
            <a:endParaRPr lang="en-US" altLang="ko-KR" sz="1600" dirty="0" smtClean="0"/>
          </a:p>
          <a:p>
            <a:pPr>
              <a:defRPr/>
            </a:pPr>
            <a:r>
              <a:rPr lang="en-US" altLang="ko-KR" sz="1800" dirty="0" smtClean="0"/>
              <a:t>Multi-Programming</a:t>
            </a:r>
          </a:p>
          <a:p>
            <a:pPr lvl="1">
              <a:defRPr/>
            </a:pPr>
            <a:r>
              <a:rPr lang="en-US" altLang="ko-KR" sz="1600" dirty="0" smtClean="0"/>
              <a:t>Resource Sharing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Share the processor among a set of process(job)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/>
              <a:t>Switches the processor from job to </a:t>
            </a:r>
            <a:r>
              <a:rPr lang="en-US" altLang="ko-KR" sz="1400" dirty="0" smtClean="0"/>
              <a:t>job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1800" dirty="0" smtClean="0"/>
              <a:t>IBM announced System/360(1964)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800" dirty="0" smtClean="0"/>
              <a:t> 370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800" dirty="0" smtClean="0"/>
              <a:t> 390…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1800" dirty="0"/>
              <a:t>I</a:t>
            </a:r>
            <a:r>
              <a:rPr lang="en-US" altLang="ko-KR" sz="1800" dirty="0" smtClean="0"/>
              <a:t>nteractive users using “Dumb Terminal”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1800" dirty="0" smtClean="0"/>
              <a:t>Timesharing System</a:t>
            </a:r>
          </a:p>
          <a:p>
            <a:pPr lvl="1">
              <a:defRPr/>
            </a:pPr>
            <a:r>
              <a:rPr lang="en-US" altLang="ko-KR" sz="1600" dirty="0" smtClean="0"/>
              <a:t>Support interactive computing, Sharing program and data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MIT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CTSS(Compatible Time-Sharing System)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IBM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TSS(Time </a:t>
            </a:r>
            <a:r>
              <a:rPr lang="en-US" altLang="ko-KR" sz="1400" dirty="0"/>
              <a:t>S</a:t>
            </a:r>
            <a:r>
              <a:rPr lang="en-US" altLang="ko-KR" sz="1400" dirty="0" smtClean="0"/>
              <a:t>haring System)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CTSS</a:t>
            </a:r>
            <a:r>
              <a:rPr lang="en-US" altLang="ko-KR" sz="1400" dirty="0"/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400" dirty="0" smtClean="0"/>
              <a:t> Multics(MIT/GE/Bell-Lab) : Used terminology “process” first</a:t>
            </a:r>
          </a:p>
          <a:p>
            <a:pPr lvl="2">
              <a:buFont typeface="Arial" charset="0"/>
              <a:buChar char="•"/>
              <a:defRPr/>
            </a:pPr>
            <a:r>
              <a:rPr lang="en-US" altLang="ko-KR" sz="1400" dirty="0" smtClean="0"/>
              <a:t>CP/CMS(Control Program/Conversational Monitor System)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400" dirty="0" smtClean="0"/>
              <a:t> Virtual Machine(IBM)</a:t>
            </a:r>
          </a:p>
          <a:p>
            <a:pPr lvl="2">
              <a:buFont typeface="Arial" charset="0"/>
              <a:buChar char="•"/>
              <a:defRPr/>
            </a:pPr>
            <a:endParaRPr lang="en-US" altLang="ko-KR" sz="1400" dirty="0" smtClean="0"/>
          </a:p>
          <a:p>
            <a:pPr lvl="1">
              <a:defRPr/>
            </a:pPr>
            <a:endParaRPr lang="en-US" altLang="ko-KR" sz="1600" dirty="0" smtClean="0"/>
          </a:p>
          <a:p>
            <a:pPr lvl="1">
              <a:defRPr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809" y="3699030"/>
            <a:ext cx="1601011" cy="1418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180" y="1043735"/>
            <a:ext cx="2841903" cy="2232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2100</Words>
  <Application>Microsoft Office PowerPoint</Application>
  <PresentationFormat>화면 슬라이드 쇼(4:3)</PresentationFormat>
  <Paragraphs>424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돋움</vt:lpstr>
      <vt:lpstr>굴림</vt:lpstr>
      <vt:lpstr>HY견고딕</vt:lpstr>
      <vt:lpstr>HY견고딕</vt:lpstr>
      <vt:lpstr>HY헤드라인M</vt:lpstr>
      <vt:lpstr>HY강M</vt:lpstr>
      <vt:lpstr>Malgun Gothic</vt:lpstr>
      <vt:lpstr>Malgun Gothic</vt:lpstr>
      <vt:lpstr>나눔바른고딕</vt:lpstr>
      <vt:lpstr>Arial</vt:lpstr>
      <vt:lpstr>Verdana</vt:lpstr>
      <vt:lpstr>Wingdings</vt:lpstr>
      <vt:lpstr>2_디자인 사용자 지정</vt:lpstr>
      <vt:lpstr>Ch01_Introduction</vt:lpstr>
      <vt:lpstr>PowerPoint 프레젠테이션</vt:lpstr>
      <vt:lpstr>PowerPoint 프레젠테이션</vt:lpstr>
      <vt:lpstr>PowerPoint 프레젠테이션</vt:lpstr>
      <vt:lpstr>Contents</vt:lpstr>
      <vt:lpstr>01_Introduction</vt:lpstr>
      <vt:lpstr>02_What is an Operating System?</vt:lpstr>
      <vt:lpstr>03_Early History: The 1940s and 1950s</vt:lpstr>
      <vt:lpstr>04_The 1960s</vt:lpstr>
      <vt:lpstr>05_The 1970s</vt:lpstr>
      <vt:lpstr>06_The 1980s</vt:lpstr>
      <vt:lpstr>07_History of the Internet and WWW</vt:lpstr>
      <vt:lpstr>08_The 1990s</vt:lpstr>
      <vt:lpstr>09_2000s and Beyond</vt:lpstr>
      <vt:lpstr>10_Application Bases</vt:lpstr>
      <vt:lpstr>11_OS Environments (1/3)</vt:lpstr>
      <vt:lpstr>11_OS Environments (2/3)</vt:lpstr>
      <vt:lpstr>11_OS Environments (3/3)</vt:lpstr>
      <vt:lpstr>12_OS Components</vt:lpstr>
      <vt:lpstr>12_OS Goals</vt:lpstr>
      <vt:lpstr>13_OS Architecture (1/5)</vt:lpstr>
      <vt:lpstr>13_OS Architecture (2/5)</vt:lpstr>
      <vt:lpstr>13_OS Architecture (3/5)</vt:lpstr>
      <vt:lpstr>13_OS Architecture (4/5)</vt:lpstr>
      <vt:lpstr>13_OS Architecture (5/5)</vt:lpstr>
      <vt:lpstr>PowerPoint 프레젠테이션</vt:lpstr>
      <vt:lpstr>Survey</vt:lpstr>
    </vt:vector>
  </TitlesOfParts>
  <Manager/>
  <Company>HanbitMedia,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Ch01 C 언어 기초</dc:title>
  <dc:creator>kkshin</dc:creator>
  <cp:lastModifiedBy>김-Kim 영일-Edward</cp:lastModifiedBy>
  <cp:revision>505</cp:revision>
  <cp:lastPrinted>2023-03-06T00:29:04Z</cp:lastPrinted>
  <dcterms:created xsi:type="dcterms:W3CDTF">2004-07-21T02:43:03Z</dcterms:created>
  <dcterms:modified xsi:type="dcterms:W3CDTF">2023-03-06T00:55:14Z</dcterms:modified>
  <cp:version/>
</cp:coreProperties>
</file>